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5"/>
  </p:notesMasterIdLst>
  <p:handoutMasterIdLst>
    <p:handoutMasterId r:id="rId56"/>
  </p:handoutMasterIdLst>
  <p:sldIdLst>
    <p:sldId id="283" r:id="rId2"/>
    <p:sldId id="285" r:id="rId3"/>
    <p:sldId id="314" r:id="rId4"/>
    <p:sldId id="315" r:id="rId5"/>
    <p:sldId id="316" r:id="rId6"/>
    <p:sldId id="313" r:id="rId7"/>
    <p:sldId id="288" r:id="rId8"/>
    <p:sldId id="317" r:id="rId9"/>
    <p:sldId id="289" r:id="rId10"/>
    <p:sldId id="318" r:id="rId11"/>
    <p:sldId id="320" r:id="rId12"/>
    <p:sldId id="323" r:id="rId13"/>
    <p:sldId id="362" r:id="rId14"/>
    <p:sldId id="361" r:id="rId15"/>
    <p:sldId id="324"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 id="338" r:id="rId29"/>
    <p:sldId id="339" r:id="rId30"/>
    <p:sldId id="340" r:id="rId31"/>
    <p:sldId id="341" r:id="rId32"/>
    <p:sldId id="342" r:id="rId33"/>
    <p:sldId id="343" r:id="rId34"/>
    <p:sldId id="344" r:id="rId35"/>
    <p:sldId id="345" r:id="rId36"/>
    <p:sldId id="346" r:id="rId37"/>
    <p:sldId id="347" r:id="rId38"/>
    <p:sldId id="348" r:id="rId39"/>
    <p:sldId id="349" r:id="rId40"/>
    <p:sldId id="350" r:id="rId41"/>
    <p:sldId id="351" r:id="rId42"/>
    <p:sldId id="352" r:id="rId43"/>
    <p:sldId id="353" r:id="rId44"/>
    <p:sldId id="354" r:id="rId45"/>
    <p:sldId id="355" r:id="rId46"/>
    <p:sldId id="356" r:id="rId47"/>
    <p:sldId id="357" r:id="rId48"/>
    <p:sldId id="358" r:id="rId49"/>
    <p:sldId id="359" r:id="rId50"/>
    <p:sldId id="360" r:id="rId51"/>
    <p:sldId id="319" r:id="rId52"/>
    <p:sldId id="322" r:id="rId53"/>
    <p:sldId id="284" r:id="rId54"/>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566C"/>
    <a:srgbClr val="95B4A9"/>
    <a:srgbClr val="AB8C50"/>
    <a:srgbClr val="251F71"/>
    <a:srgbClr val="353652"/>
    <a:srgbClr val="353653"/>
    <a:srgbClr val="281288"/>
    <a:srgbClr val="00CC00"/>
    <a:srgbClr val="FFFF66"/>
    <a:srgbClr val="200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2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customXml" Target="../customXml/item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r>
              <a:rPr lang="it-IT"/>
              <a:t>Company Profile</a:t>
            </a:r>
          </a:p>
        </p:txBody>
      </p:sp>
      <p:sp>
        <p:nvSpPr>
          <p:cNvPr id="3" name="Segnaposto data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6BC46594-B90C-49FA-8E64-D1EF91B3EAE2}" type="datetimeFigureOut">
              <a:rPr lang="it-IT" smtClean="0"/>
              <a:pPr/>
              <a:t>11/10/2022</a:t>
            </a:fld>
            <a:endParaRPr lang="it-IT"/>
          </a:p>
        </p:txBody>
      </p:sp>
      <p:sp>
        <p:nvSpPr>
          <p:cNvPr id="4" name="Segnaposto piè di pagina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26349A7F-05DE-4E8A-9314-D8D4D5689C98}" type="slidenum">
              <a:rPr lang="it-IT" smtClean="0"/>
              <a:pPr/>
              <a:t>‹Nº›</a:t>
            </a:fld>
            <a:endParaRPr 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r>
              <a:rPr lang="it-IT"/>
              <a:t>Company Profile</a:t>
            </a:r>
          </a:p>
        </p:txBody>
      </p:sp>
      <p:sp>
        <p:nvSpPr>
          <p:cNvPr id="3" name="Segnaposto data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4977F53B-C558-4EEE-92C4-AE2B6B24AD7F}" type="datetimeFigureOut">
              <a:rPr lang="it-IT" smtClean="0"/>
              <a:pPr/>
              <a:t>11/10/2022</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7522695C-4A07-4536-93AA-09EB86A9FB6B}" type="slidenum">
              <a:rPr lang="it-IT" smtClean="0"/>
              <a:pPr/>
              <a:t>‹Nº›</a:t>
            </a:fld>
            <a:endParaRPr lang="it-IT"/>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522695C-4A07-4536-93AA-09EB86A9FB6B}" type="slidenum">
              <a:rPr lang="it-IT" smtClean="0"/>
              <a:pPr/>
              <a:t>2</a:t>
            </a:fld>
            <a:endParaRPr lang="it-IT"/>
          </a:p>
        </p:txBody>
      </p:sp>
      <p:sp>
        <p:nvSpPr>
          <p:cNvPr id="5" name="Segnaposto intestazione 4"/>
          <p:cNvSpPr>
            <a:spLocks noGrp="1"/>
          </p:cNvSpPr>
          <p:nvPr>
            <p:ph type="hdr" sz="quarter" idx="11"/>
          </p:nvPr>
        </p:nvSpPr>
        <p:spPr/>
        <p:txBody>
          <a:bodyPr/>
          <a:lstStyle/>
          <a:p>
            <a:r>
              <a:rPr lang="it-IT"/>
              <a:t>Company Profile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522695C-4A07-4536-93AA-09EB86A9FB6B}" type="slidenum">
              <a:rPr lang="it-IT" smtClean="0"/>
              <a:pPr/>
              <a:t>3</a:t>
            </a:fld>
            <a:endParaRPr lang="it-IT"/>
          </a:p>
        </p:txBody>
      </p:sp>
      <p:sp>
        <p:nvSpPr>
          <p:cNvPr id="5" name="Segnaposto intestazione 4"/>
          <p:cNvSpPr>
            <a:spLocks noGrp="1"/>
          </p:cNvSpPr>
          <p:nvPr>
            <p:ph type="hdr" sz="quarter" idx="11"/>
          </p:nvPr>
        </p:nvSpPr>
        <p:spPr/>
        <p:txBody>
          <a:bodyPr/>
          <a:lstStyle/>
          <a:p>
            <a:r>
              <a:rPr lang="it-IT"/>
              <a:t>Company Profile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intestazione 3"/>
          <p:cNvSpPr>
            <a:spLocks noGrp="1"/>
          </p:cNvSpPr>
          <p:nvPr>
            <p:ph type="hdr" sz="quarter" idx="10"/>
          </p:nvPr>
        </p:nvSpPr>
        <p:spPr/>
        <p:txBody>
          <a:bodyPr/>
          <a:lstStyle/>
          <a:p>
            <a:r>
              <a:rPr lang="it-IT"/>
              <a:t>Company Profile</a:t>
            </a:r>
          </a:p>
        </p:txBody>
      </p:sp>
      <p:sp>
        <p:nvSpPr>
          <p:cNvPr id="5" name="Segnaposto numero diapositiva 4"/>
          <p:cNvSpPr>
            <a:spLocks noGrp="1"/>
          </p:cNvSpPr>
          <p:nvPr>
            <p:ph type="sldNum" sz="quarter" idx="11"/>
          </p:nvPr>
        </p:nvSpPr>
        <p:spPr/>
        <p:txBody>
          <a:bodyPr/>
          <a:lstStyle/>
          <a:p>
            <a:fld id="{7522695C-4A07-4536-93AA-09EB86A9FB6B}" type="slidenum">
              <a:rPr lang="it-IT" smtClean="0"/>
              <a:pPr/>
              <a:t>11</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intestazione 3"/>
          <p:cNvSpPr>
            <a:spLocks noGrp="1"/>
          </p:cNvSpPr>
          <p:nvPr>
            <p:ph type="hdr" sz="quarter"/>
          </p:nvPr>
        </p:nvSpPr>
        <p:spPr/>
        <p:txBody>
          <a:bodyPr/>
          <a:lstStyle/>
          <a:p>
            <a:r>
              <a:rPr lang="it-IT"/>
              <a:t>Company Profile</a:t>
            </a:r>
          </a:p>
        </p:txBody>
      </p:sp>
      <p:sp>
        <p:nvSpPr>
          <p:cNvPr id="5" name="Segnaposto numero diapositiva 4"/>
          <p:cNvSpPr>
            <a:spLocks noGrp="1"/>
          </p:cNvSpPr>
          <p:nvPr>
            <p:ph type="sldNum" sz="quarter" idx="5"/>
          </p:nvPr>
        </p:nvSpPr>
        <p:spPr/>
        <p:txBody>
          <a:bodyPr/>
          <a:lstStyle/>
          <a:p>
            <a:fld id="{7522695C-4A07-4536-93AA-09EB86A9FB6B}" type="slidenum">
              <a:rPr lang="it-IT" smtClean="0"/>
              <a:pPr/>
              <a:t>17</a:t>
            </a:fld>
            <a:endParaRPr lang="it-IT"/>
          </a:p>
        </p:txBody>
      </p:sp>
    </p:spTree>
    <p:extLst>
      <p:ext uri="{BB962C8B-B14F-4D97-AF65-F5344CB8AC3E}">
        <p14:creationId xmlns:p14="http://schemas.microsoft.com/office/powerpoint/2010/main" val="3013181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25044299-82DD-4B65-8D51-11F3ECEC01FF}" type="datetime1">
              <a:rPr lang="it-IT" smtClean="0"/>
              <a:pPr/>
              <a:t>11/10/2022</a:t>
            </a:fld>
            <a:endParaRPr lang="it-IT"/>
          </a:p>
        </p:txBody>
      </p:sp>
      <p:sp>
        <p:nvSpPr>
          <p:cNvPr id="5" name="Segnaposto piè di pagina 4"/>
          <p:cNvSpPr>
            <a:spLocks noGrp="1"/>
          </p:cNvSpPr>
          <p:nvPr>
            <p:ph type="ftr" sz="quarter" idx="11"/>
          </p:nvPr>
        </p:nvSpPr>
        <p:spPr/>
        <p:txBody>
          <a:bodyPr/>
          <a:lstStyle/>
          <a:p>
            <a:r>
              <a:rPr lang="it-IT"/>
              <a:t>General Dosing Company Profile</a:t>
            </a: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D55ABD5-D822-4515-85A6-7B2EF6360BB1}" type="datetime1">
              <a:rPr lang="it-IT" smtClean="0"/>
              <a:pPr/>
              <a:t>11/10/2022</a:t>
            </a:fld>
            <a:endParaRPr lang="it-IT"/>
          </a:p>
        </p:txBody>
      </p:sp>
      <p:sp>
        <p:nvSpPr>
          <p:cNvPr id="5" name="Segnaposto piè di pagina 4"/>
          <p:cNvSpPr>
            <a:spLocks noGrp="1"/>
          </p:cNvSpPr>
          <p:nvPr>
            <p:ph type="ftr" sz="quarter" idx="11"/>
          </p:nvPr>
        </p:nvSpPr>
        <p:spPr/>
        <p:txBody>
          <a:bodyPr/>
          <a:lstStyle/>
          <a:p>
            <a:r>
              <a:rPr lang="it-IT"/>
              <a:t>General Dosing Company Profile</a:t>
            </a: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ECD2012A-FE53-46B7-A711-02EB435E11A6}" type="datetime1">
              <a:rPr lang="it-IT" smtClean="0"/>
              <a:pPr/>
              <a:t>11/10/2022</a:t>
            </a:fld>
            <a:endParaRPr lang="it-IT"/>
          </a:p>
        </p:txBody>
      </p:sp>
      <p:sp>
        <p:nvSpPr>
          <p:cNvPr id="5" name="Segnaposto piè di pagina 4"/>
          <p:cNvSpPr>
            <a:spLocks noGrp="1"/>
          </p:cNvSpPr>
          <p:nvPr>
            <p:ph type="ftr" sz="quarter" idx="11"/>
          </p:nvPr>
        </p:nvSpPr>
        <p:spPr/>
        <p:txBody>
          <a:bodyPr/>
          <a:lstStyle/>
          <a:p>
            <a:r>
              <a:rPr lang="it-IT"/>
              <a:t>General Dosing Company Profile</a:t>
            </a: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744A22B-8DB1-4EC2-ACFD-0AB848FF44FD}" type="datetime1">
              <a:rPr lang="it-IT" smtClean="0"/>
              <a:pPr/>
              <a:t>11/10/2022</a:t>
            </a:fld>
            <a:endParaRPr lang="it-IT"/>
          </a:p>
        </p:txBody>
      </p:sp>
      <p:sp>
        <p:nvSpPr>
          <p:cNvPr id="6" name="Segnaposto piè di pagina 5"/>
          <p:cNvSpPr>
            <a:spLocks noGrp="1"/>
          </p:cNvSpPr>
          <p:nvPr>
            <p:ph type="ftr" sz="quarter" idx="11"/>
          </p:nvPr>
        </p:nvSpPr>
        <p:spPr/>
        <p:txBody>
          <a:bodyPr/>
          <a:lstStyle/>
          <a:p>
            <a:r>
              <a:rPr lang="it-IT"/>
              <a:t>General Dosing Company Profile</a:t>
            </a:r>
          </a:p>
        </p:txBody>
      </p:sp>
      <p:sp>
        <p:nvSpPr>
          <p:cNvPr id="7" name="Segnaposto numero diapositiva 6"/>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F3F011A6-6FDD-4757-81E9-E49316434174}" type="datetime1">
              <a:rPr lang="it-IT" smtClean="0"/>
              <a:pPr/>
              <a:t>11/10/2022</a:t>
            </a:fld>
            <a:endParaRPr lang="it-IT"/>
          </a:p>
        </p:txBody>
      </p:sp>
      <p:sp>
        <p:nvSpPr>
          <p:cNvPr id="8" name="Segnaposto piè di pagina 7"/>
          <p:cNvSpPr>
            <a:spLocks noGrp="1"/>
          </p:cNvSpPr>
          <p:nvPr>
            <p:ph type="ftr" sz="quarter" idx="11"/>
          </p:nvPr>
        </p:nvSpPr>
        <p:spPr/>
        <p:txBody>
          <a:bodyPr/>
          <a:lstStyle/>
          <a:p>
            <a:r>
              <a:rPr lang="it-IT"/>
              <a:t>General Dosing Company Profile</a:t>
            </a:r>
          </a:p>
        </p:txBody>
      </p:sp>
      <p:sp>
        <p:nvSpPr>
          <p:cNvPr id="9" name="Segnaposto numero diapositiva 8"/>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70DA2EB3-4919-400A-9B17-E8C1016C4C31}" type="datetime1">
              <a:rPr lang="it-IT" smtClean="0"/>
              <a:pPr/>
              <a:t>11/10/2022</a:t>
            </a:fld>
            <a:endParaRPr lang="it-IT"/>
          </a:p>
        </p:txBody>
      </p:sp>
      <p:sp>
        <p:nvSpPr>
          <p:cNvPr id="4" name="Segnaposto piè di pagina 3"/>
          <p:cNvSpPr>
            <a:spLocks noGrp="1"/>
          </p:cNvSpPr>
          <p:nvPr>
            <p:ph type="ftr" sz="quarter" idx="11"/>
          </p:nvPr>
        </p:nvSpPr>
        <p:spPr/>
        <p:txBody>
          <a:bodyPr/>
          <a:lstStyle/>
          <a:p>
            <a:r>
              <a:rPr lang="it-IT"/>
              <a:t>General Dosing Company Profile</a:t>
            </a:r>
          </a:p>
        </p:txBody>
      </p:sp>
      <p:sp>
        <p:nvSpPr>
          <p:cNvPr id="5" name="Segnaposto numero diapositiva 4"/>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2E8CBBE-9E4C-44D4-B7DB-B55759407C38}" type="datetime1">
              <a:rPr lang="it-IT" smtClean="0"/>
              <a:pPr/>
              <a:t>11/10/2022</a:t>
            </a:fld>
            <a:endParaRPr lang="it-IT"/>
          </a:p>
        </p:txBody>
      </p:sp>
      <p:sp>
        <p:nvSpPr>
          <p:cNvPr id="3" name="Segnaposto piè di pagina 2"/>
          <p:cNvSpPr>
            <a:spLocks noGrp="1"/>
          </p:cNvSpPr>
          <p:nvPr>
            <p:ph type="ftr" sz="quarter" idx="11"/>
          </p:nvPr>
        </p:nvSpPr>
        <p:spPr/>
        <p:txBody>
          <a:bodyPr/>
          <a:lstStyle/>
          <a:p>
            <a:r>
              <a:rPr lang="it-IT"/>
              <a:t>General Dosing Company Profile</a:t>
            </a:r>
          </a:p>
        </p:txBody>
      </p:sp>
      <p:sp>
        <p:nvSpPr>
          <p:cNvPr id="4" name="Segnaposto numero diapositiva 3"/>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21E922A8-D8B8-4682-9419-6758F03D1386}" type="datetime1">
              <a:rPr lang="it-IT" smtClean="0"/>
              <a:pPr/>
              <a:t>11/10/2022</a:t>
            </a:fld>
            <a:endParaRPr lang="it-IT"/>
          </a:p>
        </p:txBody>
      </p:sp>
      <p:sp>
        <p:nvSpPr>
          <p:cNvPr id="6" name="Segnaposto piè di pagina 5"/>
          <p:cNvSpPr>
            <a:spLocks noGrp="1"/>
          </p:cNvSpPr>
          <p:nvPr>
            <p:ph type="ftr" sz="quarter" idx="11"/>
          </p:nvPr>
        </p:nvSpPr>
        <p:spPr/>
        <p:txBody>
          <a:bodyPr/>
          <a:lstStyle/>
          <a:p>
            <a:r>
              <a:rPr lang="it-IT"/>
              <a:t>General Dosing Company Profile</a:t>
            </a:r>
          </a:p>
        </p:txBody>
      </p:sp>
      <p:sp>
        <p:nvSpPr>
          <p:cNvPr id="7" name="Segnaposto numero diapositiva 6"/>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53B592B-B58D-4513-BA76-19C5FB2F08AA}" type="datetime1">
              <a:rPr lang="it-IT" smtClean="0"/>
              <a:pPr/>
              <a:t>11/10/2022</a:t>
            </a:fld>
            <a:endParaRPr lang="it-IT"/>
          </a:p>
        </p:txBody>
      </p:sp>
      <p:sp>
        <p:nvSpPr>
          <p:cNvPr id="6" name="Segnaposto piè di pagina 5"/>
          <p:cNvSpPr>
            <a:spLocks noGrp="1"/>
          </p:cNvSpPr>
          <p:nvPr>
            <p:ph type="ftr" sz="quarter" idx="11"/>
          </p:nvPr>
        </p:nvSpPr>
        <p:spPr/>
        <p:txBody>
          <a:bodyPr/>
          <a:lstStyle/>
          <a:p>
            <a:r>
              <a:rPr lang="it-IT"/>
              <a:t>General Dosing Company Profile</a:t>
            </a:r>
          </a:p>
        </p:txBody>
      </p:sp>
      <p:sp>
        <p:nvSpPr>
          <p:cNvPr id="7" name="Segnaposto numero diapositiva 6"/>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2B66D45-B9E8-4987-B3B0-E5197E027B6B}" type="datetime1">
              <a:rPr lang="it-IT" smtClean="0"/>
              <a:pPr/>
              <a:t>11/10/2022</a:t>
            </a:fld>
            <a:endParaRPr lang="it-IT"/>
          </a:p>
        </p:txBody>
      </p:sp>
      <p:sp>
        <p:nvSpPr>
          <p:cNvPr id="5" name="Segnaposto piè di pagina 4"/>
          <p:cNvSpPr>
            <a:spLocks noGrp="1"/>
          </p:cNvSpPr>
          <p:nvPr>
            <p:ph type="ftr" sz="quarter" idx="11"/>
          </p:nvPr>
        </p:nvSpPr>
        <p:spPr/>
        <p:txBody>
          <a:bodyPr/>
          <a:lstStyle/>
          <a:p>
            <a:r>
              <a:rPr lang="it-IT"/>
              <a:t>General Dosing Company Profile</a:t>
            </a: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BFA7D1F-FD57-42B8-815B-5CB620D69AD5}" type="datetime1">
              <a:rPr lang="it-IT" smtClean="0"/>
              <a:pPr/>
              <a:t>11/10/2022</a:t>
            </a:fld>
            <a:endParaRPr lang="it-IT"/>
          </a:p>
        </p:txBody>
      </p:sp>
      <p:sp>
        <p:nvSpPr>
          <p:cNvPr id="5" name="Segnaposto piè di pagina 4"/>
          <p:cNvSpPr>
            <a:spLocks noGrp="1"/>
          </p:cNvSpPr>
          <p:nvPr>
            <p:ph type="ftr" sz="quarter" idx="11"/>
          </p:nvPr>
        </p:nvSpPr>
        <p:spPr/>
        <p:txBody>
          <a:bodyPr/>
          <a:lstStyle/>
          <a:p>
            <a:r>
              <a:rPr lang="it-IT"/>
              <a:t>General Dosing Company Profile</a:t>
            </a: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‹Nº›</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AA328-031E-4F48-A616-88C719DA77DF}" type="datetime1">
              <a:rPr lang="it-IT" smtClean="0"/>
              <a:pPr/>
              <a:t>11/10/2022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General Dosing Company Profile</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367E49-CC68-4D5C-9113-60D082B60765}" type="slidenum">
              <a:rPr lang="it-IT" smtClean="0"/>
              <a:pPr/>
              <a:t>‹Nº›</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microsoft.com/office/2007/relationships/hdphoto" Target="../media/hdphoto1.wdp"/><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3" Type="http://schemas.microsoft.com/office/2007/relationships/hdphoto" Target="../media/hdphoto1.wdp"/><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image" Target="../media/image24.jpeg"/></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microsoft.com/office/2007/relationships/hdphoto" Target="../media/hdphoto1.wdp"/><Relationship Id="rId7" Type="http://schemas.openxmlformats.org/officeDocument/2006/relationships/image" Target="../media/image28.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4.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3" Type="http://schemas.microsoft.com/office/2007/relationships/hdphoto" Target="../media/hdphoto1.wdp"/><Relationship Id="rId7"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8.xml.rels><?xml version="1.0" encoding="UTF-8" standalone="yes"?>
<Relationships xmlns="http://schemas.openxmlformats.org/package/2006/relationships"><Relationship Id="rId8" Type="http://schemas.openxmlformats.org/officeDocument/2006/relationships/image" Target="../media/image45.jpeg"/><Relationship Id="rId3" Type="http://schemas.microsoft.com/office/2007/relationships/hdphoto" Target="../media/hdphoto1.wdp"/><Relationship Id="rId7" Type="http://schemas.openxmlformats.org/officeDocument/2006/relationships/image" Target="../media/image44.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png"/><Relationship Id="rId9"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png"/><Relationship Id="rId7"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64.jpeg"/><Relationship Id="rId3" Type="http://schemas.microsoft.com/office/2007/relationships/hdphoto" Target="../media/hdphoto1.wdp"/><Relationship Id="rId7" Type="http://schemas.openxmlformats.org/officeDocument/2006/relationships/image" Target="../media/image63.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2.jpeg"/><Relationship Id="rId11" Type="http://schemas.openxmlformats.org/officeDocument/2006/relationships/image" Target="../media/image67.jpe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60.jpeg"/><Relationship Id="rId9" Type="http://schemas.openxmlformats.org/officeDocument/2006/relationships/image" Target="../media/image65.jpeg"/></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3" Type="http://schemas.microsoft.com/office/2007/relationships/hdphoto" Target="../media/hdphoto1.wdp"/><Relationship Id="rId7" Type="http://schemas.openxmlformats.org/officeDocument/2006/relationships/image" Target="../media/image7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77.jpeg"/><Relationship Id="rId13" Type="http://schemas.openxmlformats.org/officeDocument/2006/relationships/image" Target="../media/image82.jpeg"/><Relationship Id="rId3" Type="http://schemas.openxmlformats.org/officeDocument/2006/relationships/image" Target="../media/image5.png"/><Relationship Id="rId7" Type="http://schemas.openxmlformats.org/officeDocument/2006/relationships/image" Target="../media/image76.jpeg"/><Relationship Id="rId12" Type="http://schemas.openxmlformats.org/officeDocument/2006/relationships/image" Target="../media/image8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0" Type="http://schemas.openxmlformats.org/officeDocument/2006/relationships/image" Target="../media/image79.jpeg"/><Relationship Id="rId4" Type="http://schemas.microsoft.com/office/2007/relationships/hdphoto" Target="../media/hdphoto1.wdp"/><Relationship Id="rId9" Type="http://schemas.openxmlformats.org/officeDocument/2006/relationships/image" Target="../media/image78.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19.xml.rels><?xml version="1.0" encoding="UTF-8" standalone="yes"?>
<Relationships xmlns="http://schemas.openxmlformats.org/package/2006/relationships"><Relationship Id="rId8" Type="http://schemas.openxmlformats.org/officeDocument/2006/relationships/image" Target="../media/image90.jpeg"/><Relationship Id="rId3" Type="http://schemas.microsoft.com/office/2007/relationships/hdphoto" Target="../media/hdphoto1.wdp"/><Relationship Id="rId7" Type="http://schemas.openxmlformats.org/officeDocument/2006/relationships/image" Target="../media/image89.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10" Type="http://schemas.openxmlformats.org/officeDocument/2006/relationships/image" Target="../media/image92.jpeg"/><Relationship Id="rId4" Type="http://schemas.openxmlformats.org/officeDocument/2006/relationships/image" Target="../media/image86.png"/><Relationship Id="rId9" Type="http://schemas.openxmlformats.org/officeDocument/2006/relationships/image" Target="../media/image91.jpe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21.xml.rels><?xml version="1.0" encoding="UTF-8" standalone="yes"?>
<Relationships xmlns="http://schemas.openxmlformats.org/package/2006/relationships"><Relationship Id="rId8" Type="http://schemas.openxmlformats.org/officeDocument/2006/relationships/image" Target="../media/image101.jpeg"/><Relationship Id="rId3" Type="http://schemas.microsoft.com/office/2007/relationships/hdphoto" Target="../media/hdphoto1.wdp"/><Relationship Id="rId7" Type="http://schemas.openxmlformats.org/officeDocument/2006/relationships/image" Target="../media/image100.jpeg"/><Relationship Id="rId12" Type="http://schemas.openxmlformats.org/officeDocument/2006/relationships/image" Target="../media/image105.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9.jpeg"/><Relationship Id="rId11" Type="http://schemas.openxmlformats.org/officeDocument/2006/relationships/image" Target="../media/image104.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media/image97.jpeg"/><Relationship Id="rId9" Type="http://schemas.openxmlformats.org/officeDocument/2006/relationships/image" Target="../media/image102.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23.xml.rels><?xml version="1.0" encoding="UTF-8" standalone="yes"?>
<Relationships xmlns="http://schemas.openxmlformats.org/package/2006/relationships"><Relationship Id="rId8" Type="http://schemas.openxmlformats.org/officeDocument/2006/relationships/image" Target="../media/image113.jpeg"/><Relationship Id="rId3" Type="http://schemas.microsoft.com/office/2007/relationships/hdphoto" Target="../media/hdphoto1.wdp"/><Relationship Id="rId7" Type="http://schemas.openxmlformats.org/officeDocument/2006/relationships/image" Target="../media/image112.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7.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25.xml.rels><?xml version="1.0" encoding="UTF-8" standalone="yes"?>
<Relationships xmlns="http://schemas.openxmlformats.org/package/2006/relationships"><Relationship Id="rId8" Type="http://schemas.openxmlformats.org/officeDocument/2006/relationships/image" Target="../media/image122.jpeg"/><Relationship Id="rId3" Type="http://schemas.microsoft.com/office/2007/relationships/hdphoto" Target="../media/hdphoto1.wdp"/><Relationship Id="rId7" Type="http://schemas.openxmlformats.org/officeDocument/2006/relationships/image" Target="../media/image121.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s>
</file>

<file path=ppt/slides/_rels/slide26.xml.rels><?xml version="1.0" encoding="UTF-8" standalone="yes"?>
<Relationships xmlns="http://schemas.openxmlformats.org/package/2006/relationships"><Relationship Id="rId8" Type="http://schemas.openxmlformats.org/officeDocument/2006/relationships/image" Target="../media/image127.jpeg"/><Relationship Id="rId3" Type="http://schemas.microsoft.com/office/2007/relationships/hdphoto" Target="../media/hdphoto1.wdp"/><Relationship Id="rId7" Type="http://schemas.openxmlformats.org/officeDocument/2006/relationships/image" Target="../media/image12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png"/><Relationship Id="rId9" Type="http://schemas.openxmlformats.org/officeDocument/2006/relationships/image" Target="../media/image128.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29.xml.rels><?xml version="1.0" encoding="UTF-8" standalone="yes"?>
<Relationships xmlns="http://schemas.openxmlformats.org/package/2006/relationships"><Relationship Id="rId8" Type="http://schemas.openxmlformats.org/officeDocument/2006/relationships/image" Target="../media/image139.jpeg"/><Relationship Id="rId3" Type="http://schemas.microsoft.com/office/2007/relationships/hdphoto" Target="../media/hdphoto1.wdp"/><Relationship Id="rId7" Type="http://schemas.openxmlformats.org/officeDocument/2006/relationships/image" Target="../media/image138.jpeg"/><Relationship Id="rId12" Type="http://schemas.openxmlformats.org/officeDocument/2006/relationships/image" Target="../media/image143.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7.jpeg"/><Relationship Id="rId11" Type="http://schemas.openxmlformats.org/officeDocument/2006/relationships/image" Target="../media/image142.jpeg"/><Relationship Id="rId5" Type="http://schemas.openxmlformats.org/officeDocument/2006/relationships/image" Target="../media/image136.jpeg"/><Relationship Id="rId10" Type="http://schemas.openxmlformats.org/officeDocument/2006/relationships/image" Target="../media/image141.jpeg"/><Relationship Id="rId4" Type="http://schemas.openxmlformats.org/officeDocument/2006/relationships/image" Target="../media/image135.jpeg"/><Relationship Id="rId9" Type="http://schemas.openxmlformats.org/officeDocument/2006/relationships/image" Target="../media/image140.jpe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47.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image" Target="../media/image144.jpe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48.jpeg"/></Relationships>
</file>

<file path=ppt/slides/_rels/slide32.xml.rels><?xml version="1.0" encoding="UTF-8" standalone="yes"?>
<Relationships xmlns="http://schemas.openxmlformats.org/package/2006/relationships"><Relationship Id="rId8" Type="http://schemas.openxmlformats.org/officeDocument/2006/relationships/image" Target="../media/image155.jpeg"/><Relationship Id="rId13" Type="http://schemas.openxmlformats.org/officeDocument/2006/relationships/image" Target="../media/image160.jpeg"/><Relationship Id="rId3" Type="http://schemas.microsoft.com/office/2007/relationships/hdphoto" Target="../media/hdphoto1.wdp"/><Relationship Id="rId7" Type="http://schemas.openxmlformats.org/officeDocument/2006/relationships/image" Target="../media/image154.jpeg"/><Relationship Id="rId12" Type="http://schemas.openxmlformats.org/officeDocument/2006/relationships/image" Target="../media/image159.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53.jpeg"/><Relationship Id="rId11" Type="http://schemas.openxmlformats.org/officeDocument/2006/relationships/image" Target="../media/image158.jpeg"/><Relationship Id="rId5" Type="http://schemas.openxmlformats.org/officeDocument/2006/relationships/image" Target="../media/image152.jpeg"/><Relationship Id="rId10" Type="http://schemas.openxmlformats.org/officeDocument/2006/relationships/image" Target="../media/image157.jpeg"/><Relationship Id="rId4" Type="http://schemas.openxmlformats.org/officeDocument/2006/relationships/image" Target="../media/image151.jpeg"/><Relationship Id="rId9" Type="http://schemas.openxmlformats.org/officeDocument/2006/relationships/image" Target="../media/image156.jpeg"/><Relationship Id="rId14" Type="http://schemas.openxmlformats.org/officeDocument/2006/relationships/image" Target="../media/image161.jpeg"/></Relationships>
</file>

<file path=ppt/slides/_rels/slide33.xml.rels><?xml version="1.0" encoding="UTF-8" standalone="yes"?>
<Relationships xmlns="http://schemas.openxmlformats.org/package/2006/relationships"><Relationship Id="rId8" Type="http://schemas.openxmlformats.org/officeDocument/2006/relationships/image" Target="../media/image166.jpeg"/><Relationship Id="rId3" Type="http://schemas.microsoft.com/office/2007/relationships/hdphoto" Target="../media/hdphoto1.wdp"/><Relationship Id="rId7" Type="http://schemas.openxmlformats.org/officeDocument/2006/relationships/image" Target="../media/image165.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162.jpeg"/><Relationship Id="rId9" Type="http://schemas.openxmlformats.org/officeDocument/2006/relationships/image" Target="../media/image167.jpeg"/></Relationships>
</file>

<file path=ppt/slides/_rels/slide34.xml.rels><?xml version="1.0" encoding="UTF-8" standalone="yes"?>
<Relationships xmlns="http://schemas.openxmlformats.org/package/2006/relationships"><Relationship Id="rId8" Type="http://schemas.openxmlformats.org/officeDocument/2006/relationships/image" Target="../media/image172.jpeg"/><Relationship Id="rId3" Type="http://schemas.microsoft.com/office/2007/relationships/hdphoto" Target="../media/hdphoto1.wdp"/><Relationship Id="rId7" Type="http://schemas.openxmlformats.org/officeDocument/2006/relationships/image" Target="../media/image171.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0.jpeg"/><Relationship Id="rId5" Type="http://schemas.openxmlformats.org/officeDocument/2006/relationships/image" Target="../media/image169.jpeg"/><Relationship Id="rId4" Type="http://schemas.openxmlformats.org/officeDocument/2006/relationships/image" Target="../media/image168.jpeg"/><Relationship Id="rId9" Type="http://schemas.openxmlformats.org/officeDocument/2006/relationships/image" Target="../media/image173.jpeg"/></Relationships>
</file>

<file path=ppt/slides/_rels/slide35.xml.rels><?xml version="1.0" encoding="UTF-8" standalone="yes"?>
<Relationships xmlns="http://schemas.openxmlformats.org/package/2006/relationships"><Relationship Id="rId8" Type="http://schemas.openxmlformats.org/officeDocument/2006/relationships/image" Target="../media/image178.jpeg"/><Relationship Id="rId3" Type="http://schemas.microsoft.com/office/2007/relationships/hdphoto" Target="../media/hdphoto1.wdp"/><Relationship Id="rId7" Type="http://schemas.openxmlformats.org/officeDocument/2006/relationships/image" Target="../media/image177.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6.jpeg"/><Relationship Id="rId5" Type="http://schemas.openxmlformats.org/officeDocument/2006/relationships/image" Target="../media/image175.jpeg"/><Relationship Id="rId4" Type="http://schemas.openxmlformats.org/officeDocument/2006/relationships/image" Target="../media/image174.jpeg"/><Relationship Id="rId9" Type="http://schemas.openxmlformats.org/officeDocument/2006/relationships/image" Target="../media/image179.jpe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80.jpeg"/></Relationships>
</file>

<file path=ppt/slides/_rels/slide37.xml.rels><?xml version="1.0" encoding="UTF-8" standalone="yes"?>
<Relationships xmlns="http://schemas.openxmlformats.org/package/2006/relationships"><Relationship Id="rId8" Type="http://schemas.openxmlformats.org/officeDocument/2006/relationships/image" Target="../media/image185.jpeg"/><Relationship Id="rId3" Type="http://schemas.microsoft.com/office/2007/relationships/hdphoto" Target="../media/hdphoto1.wdp"/><Relationship Id="rId7" Type="http://schemas.openxmlformats.org/officeDocument/2006/relationships/image" Target="../media/image184.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83.jpeg"/><Relationship Id="rId5" Type="http://schemas.openxmlformats.org/officeDocument/2006/relationships/image" Target="../media/image182.jpeg"/><Relationship Id="rId4" Type="http://schemas.openxmlformats.org/officeDocument/2006/relationships/image" Target="../media/image181.jpeg"/><Relationship Id="rId9" Type="http://schemas.openxmlformats.org/officeDocument/2006/relationships/image" Target="../media/image186.jpe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88.jpeg"/><Relationship Id="rId4" Type="http://schemas.openxmlformats.org/officeDocument/2006/relationships/image" Target="../media/image187.jpeg"/></Relationships>
</file>

<file path=ppt/slides/_rels/slide39.xml.rels><?xml version="1.0" encoding="UTF-8" standalone="yes"?>
<Relationships xmlns="http://schemas.openxmlformats.org/package/2006/relationships"><Relationship Id="rId8" Type="http://schemas.openxmlformats.org/officeDocument/2006/relationships/image" Target="../media/image193.jpeg"/><Relationship Id="rId3" Type="http://schemas.microsoft.com/office/2007/relationships/hdphoto" Target="../media/hdphoto1.wdp"/><Relationship Id="rId7" Type="http://schemas.openxmlformats.org/officeDocument/2006/relationships/image" Target="../media/image192.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91.jpeg"/><Relationship Id="rId5" Type="http://schemas.openxmlformats.org/officeDocument/2006/relationships/image" Target="../media/image190.jpeg"/><Relationship Id="rId10" Type="http://schemas.openxmlformats.org/officeDocument/2006/relationships/image" Target="../media/image195.jpeg"/><Relationship Id="rId4" Type="http://schemas.openxmlformats.org/officeDocument/2006/relationships/image" Target="../media/image189.jpeg"/><Relationship Id="rId9" Type="http://schemas.openxmlformats.org/officeDocument/2006/relationships/image" Target="../media/image194.jpe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97.jpeg"/><Relationship Id="rId4" Type="http://schemas.openxmlformats.org/officeDocument/2006/relationships/image" Target="../media/image196.jpeg"/></Relationships>
</file>

<file path=ppt/slides/_rels/slide41.xml.rels><?xml version="1.0" encoding="UTF-8" standalone="yes"?>
<Relationships xmlns="http://schemas.openxmlformats.org/package/2006/relationships"><Relationship Id="rId8" Type="http://schemas.openxmlformats.org/officeDocument/2006/relationships/image" Target="../media/image202.jpeg"/><Relationship Id="rId3" Type="http://schemas.microsoft.com/office/2007/relationships/hdphoto" Target="../media/hdphoto1.wdp"/><Relationship Id="rId7" Type="http://schemas.openxmlformats.org/officeDocument/2006/relationships/image" Target="../media/image201.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00.jpeg"/><Relationship Id="rId5" Type="http://schemas.openxmlformats.org/officeDocument/2006/relationships/image" Target="../media/image199.jpeg"/><Relationship Id="rId10" Type="http://schemas.openxmlformats.org/officeDocument/2006/relationships/image" Target="../media/image204.jpeg"/><Relationship Id="rId4" Type="http://schemas.openxmlformats.org/officeDocument/2006/relationships/image" Target="../media/image198.jpeg"/><Relationship Id="rId9" Type="http://schemas.openxmlformats.org/officeDocument/2006/relationships/image" Target="../media/image203.jpeg"/></Relationships>
</file>

<file path=ppt/slides/_rels/slide42.xml.rels><?xml version="1.0" encoding="UTF-8" standalone="yes"?>
<Relationships xmlns="http://schemas.openxmlformats.org/package/2006/relationships"><Relationship Id="rId8" Type="http://schemas.openxmlformats.org/officeDocument/2006/relationships/image" Target="../media/image209.jpeg"/><Relationship Id="rId3" Type="http://schemas.microsoft.com/office/2007/relationships/hdphoto" Target="../media/hdphoto1.wdp"/><Relationship Id="rId7" Type="http://schemas.openxmlformats.org/officeDocument/2006/relationships/image" Target="../media/image208.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07.jpeg"/><Relationship Id="rId5" Type="http://schemas.openxmlformats.org/officeDocument/2006/relationships/image" Target="../media/image206.jpeg"/><Relationship Id="rId4" Type="http://schemas.openxmlformats.org/officeDocument/2006/relationships/image" Target="../media/image205.jpe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10.jpeg"/></Relationships>
</file>

<file path=ppt/slides/_rels/slide44.xml.rels><?xml version="1.0" encoding="UTF-8" standalone="yes"?>
<Relationships xmlns="http://schemas.openxmlformats.org/package/2006/relationships"><Relationship Id="rId8" Type="http://schemas.openxmlformats.org/officeDocument/2006/relationships/image" Target="../media/image215.jpeg"/><Relationship Id="rId3" Type="http://schemas.microsoft.com/office/2007/relationships/hdphoto" Target="../media/hdphoto1.wdp"/><Relationship Id="rId7" Type="http://schemas.openxmlformats.org/officeDocument/2006/relationships/image" Target="../media/image214.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13.jpeg"/><Relationship Id="rId11" Type="http://schemas.openxmlformats.org/officeDocument/2006/relationships/image" Target="../media/image218.jpeg"/><Relationship Id="rId5" Type="http://schemas.openxmlformats.org/officeDocument/2006/relationships/image" Target="../media/image212.jpeg"/><Relationship Id="rId10" Type="http://schemas.openxmlformats.org/officeDocument/2006/relationships/image" Target="../media/image217.jpeg"/><Relationship Id="rId4" Type="http://schemas.openxmlformats.org/officeDocument/2006/relationships/image" Target="../media/image211.jpeg"/><Relationship Id="rId9" Type="http://schemas.openxmlformats.org/officeDocument/2006/relationships/image" Target="../media/image216.jpeg"/></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1.png"/><Relationship Id="rId5" Type="http://schemas.openxmlformats.org/officeDocument/2006/relationships/image" Target="../media/image220.jpeg"/><Relationship Id="rId4" Type="http://schemas.openxmlformats.org/officeDocument/2006/relationships/image" Target="../media/image219.jpeg"/></Relationships>
</file>

<file path=ppt/slides/_rels/slide46.xml.rels><?xml version="1.0" encoding="UTF-8" standalone="yes"?>
<Relationships xmlns="http://schemas.openxmlformats.org/package/2006/relationships"><Relationship Id="rId8" Type="http://schemas.openxmlformats.org/officeDocument/2006/relationships/image" Target="../media/image226.jpeg"/><Relationship Id="rId3" Type="http://schemas.microsoft.com/office/2007/relationships/hdphoto" Target="../media/hdphoto1.wdp"/><Relationship Id="rId7" Type="http://schemas.openxmlformats.org/officeDocument/2006/relationships/image" Target="../media/image225.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4.jpeg"/><Relationship Id="rId11" Type="http://schemas.openxmlformats.org/officeDocument/2006/relationships/image" Target="../media/image229.jpeg"/><Relationship Id="rId5" Type="http://schemas.openxmlformats.org/officeDocument/2006/relationships/image" Target="../media/image223.jpeg"/><Relationship Id="rId10" Type="http://schemas.openxmlformats.org/officeDocument/2006/relationships/image" Target="../media/image228.jpeg"/><Relationship Id="rId4" Type="http://schemas.openxmlformats.org/officeDocument/2006/relationships/image" Target="../media/image222.jpg"/><Relationship Id="rId9" Type="http://schemas.openxmlformats.org/officeDocument/2006/relationships/image" Target="../media/image227.jpe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30.jpe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34.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33.jpeg"/><Relationship Id="rId5" Type="http://schemas.openxmlformats.org/officeDocument/2006/relationships/image" Target="../media/image232.jpg"/><Relationship Id="rId4" Type="http://schemas.openxmlformats.org/officeDocument/2006/relationships/image" Target="../media/image231.jp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35.jpeg"/></Relationships>
</file>

<file path=ppt/slides/_rels/slide50.xml.rels><?xml version="1.0" encoding="UTF-8" standalone="yes"?>
<Relationships xmlns="http://schemas.openxmlformats.org/package/2006/relationships"><Relationship Id="rId8" Type="http://schemas.openxmlformats.org/officeDocument/2006/relationships/image" Target="../media/image239.jpeg"/><Relationship Id="rId3" Type="http://schemas.microsoft.com/office/2007/relationships/hdphoto" Target="../media/hdphoto1.wdp"/><Relationship Id="rId7" Type="http://schemas.openxmlformats.org/officeDocument/2006/relationships/image" Target="../media/image238.jpe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242.jpeg"/><Relationship Id="rId5" Type="http://schemas.openxmlformats.org/officeDocument/2006/relationships/image" Target="../media/image237.png"/><Relationship Id="rId10" Type="http://schemas.openxmlformats.org/officeDocument/2006/relationships/image" Target="../media/image241.jpeg"/><Relationship Id="rId4" Type="http://schemas.openxmlformats.org/officeDocument/2006/relationships/image" Target="../media/image236.jpeg"/><Relationship Id="rId9" Type="http://schemas.openxmlformats.org/officeDocument/2006/relationships/image" Target="../media/image240.jpeg"/></Relationships>
</file>

<file path=ppt/slides/_rels/slide51.xml.rels><?xml version="1.0" encoding="UTF-8" standalone="yes"?>
<Relationships xmlns="http://schemas.openxmlformats.org/package/2006/relationships"><Relationship Id="rId8" Type="http://schemas.openxmlformats.org/officeDocument/2006/relationships/image" Target="../media/image247.png"/><Relationship Id="rId13" Type="http://schemas.openxmlformats.org/officeDocument/2006/relationships/image" Target="../media/image252.png"/><Relationship Id="rId18" Type="http://schemas.openxmlformats.org/officeDocument/2006/relationships/image" Target="../media/image257.png"/><Relationship Id="rId26" Type="http://schemas.openxmlformats.org/officeDocument/2006/relationships/image" Target="../media/image264.jpg"/><Relationship Id="rId3" Type="http://schemas.microsoft.com/office/2007/relationships/hdphoto" Target="../media/hdphoto1.wdp"/><Relationship Id="rId21" Type="http://schemas.openxmlformats.org/officeDocument/2006/relationships/image" Target="../media/image260.jpg"/><Relationship Id="rId7" Type="http://schemas.openxmlformats.org/officeDocument/2006/relationships/image" Target="../media/image246.png"/><Relationship Id="rId12" Type="http://schemas.openxmlformats.org/officeDocument/2006/relationships/image" Target="../media/image251.jpeg"/><Relationship Id="rId17" Type="http://schemas.openxmlformats.org/officeDocument/2006/relationships/image" Target="../media/image256.jpg"/><Relationship Id="rId25" Type="http://schemas.microsoft.com/office/2007/relationships/hdphoto" Target="../media/hdphoto3.wdp"/><Relationship Id="rId2" Type="http://schemas.openxmlformats.org/officeDocument/2006/relationships/image" Target="../media/image5.png"/><Relationship Id="rId16" Type="http://schemas.openxmlformats.org/officeDocument/2006/relationships/image" Target="../media/image255.png"/><Relationship Id="rId20" Type="http://schemas.openxmlformats.org/officeDocument/2006/relationships/image" Target="../media/image259.png"/><Relationship Id="rId29" Type="http://schemas.openxmlformats.org/officeDocument/2006/relationships/image" Target="../media/image267.jpg"/><Relationship Id="rId1" Type="http://schemas.openxmlformats.org/officeDocument/2006/relationships/slideLayout" Target="../slideLayouts/slideLayout1.xml"/><Relationship Id="rId6" Type="http://schemas.openxmlformats.org/officeDocument/2006/relationships/image" Target="../media/image245.png"/><Relationship Id="rId11" Type="http://schemas.openxmlformats.org/officeDocument/2006/relationships/image" Target="../media/image250.png"/><Relationship Id="rId24" Type="http://schemas.openxmlformats.org/officeDocument/2006/relationships/image" Target="../media/image263.png"/><Relationship Id="rId5" Type="http://schemas.openxmlformats.org/officeDocument/2006/relationships/image" Target="../media/image244.png"/><Relationship Id="rId15" Type="http://schemas.openxmlformats.org/officeDocument/2006/relationships/image" Target="../media/image254.png"/><Relationship Id="rId23" Type="http://schemas.openxmlformats.org/officeDocument/2006/relationships/image" Target="../media/image262.jpg"/><Relationship Id="rId28" Type="http://schemas.openxmlformats.org/officeDocument/2006/relationships/image" Target="../media/image266.jpg"/><Relationship Id="rId10" Type="http://schemas.openxmlformats.org/officeDocument/2006/relationships/image" Target="../media/image249.jpg"/><Relationship Id="rId19" Type="http://schemas.openxmlformats.org/officeDocument/2006/relationships/image" Target="../media/image258.jpeg"/><Relationship Id="rId31" Type="http://schemas.openxmlformats.org/officeDocument/2006/relationships/image" Target="../media/image269.png"/><Relationship Id="rId4" Type="http://schemas.openxmlformats.org/officeDocument/2006/relationships/image" Target="../media/image243.png"/><Relationship Id="rId9" Type="http://schemas.openxmlformats.org/officeDocument/2006/relationships/image" Target="../media/image248.png"/><Relationship Id="rId14" Type="http://schemas.openxmlformats.org/officeDocument/2006/relationships/image" Target="../media/image253.png"/><Relationship Id="rId22" Type="http://schemas.openxmlformats.org/officeDocument/2006/relationships/image" Target="../media/image261.png"/><Relationship Id="rId27" Type="http://schemas.openxmlformats.org/officeDocument/2006/relationships/image" Target="../media/image265.jpg"/><Relationship Id="rId30" Type="http://schemas.openxmlformats.org/officeDocument/2006/relationships/image" Target="../media/image268.jpg"/></Relationships>
</file>

<file path=ppt/slides/_rels/slide52.xml.rels><?xml version="1.0" encoding="UTF-8" standalone="yes"?>
<Relationships xmlns="http://schemas.openxmlformats.org/package/2006/relationships"><Relationship Id="rId8" Type="http://schemas.openxmlformats.org/officeDocument/2006/relationships/image" Target="../media/image273.jpg"/><Relationship Id="rId3" Type="http://schemas.microsoft.com/office/2007/relationships/hdphoto" Target="../media/hdphoto1.wdp"/><Relationship Id="rId7" Type="http://schemas.openxmlformats.org/officeDocument/2006/relationships/hyperlink" Target="tel:218494471"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72.jpg"/><Relationship Id="rId5" Type="http://schemas.openxmlformats.org/officeDocument/2006/relationships/image" Target="../media/image271.png"/><Relationship Id="rId4" Type="http://schemas.openxmlformats.org/officeDocument/2006/relationships/image" Target="../media/image270.jpe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generaldosing.com/" TargetMode="External"/><Relationship Id="rId4" Type="http://schemas.openxmlformats.org/officeDocument/2006/relationships/hyperlink" Target="mailto:marketing@generaldos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F:\SBS SERVER 07-2011\DOC COMMERCIALE\ARCHIVIO FOTO GENERICHE\sale cuore.JPG"/>
          <p:cNvPicPr>
            <a:picLocks noChangeAspect="1" noChangeArrowheads="1"/>
          </p:cNvPicPr>
          <p:nvPr/>
        </p:nvPicPr>
        <p:blipFill>
          <a:blip r:embed="rId2">
            <a:lum bright="25000" contrast="44000"/>
          </a:blip>
          <a:srcRect/>
          <a:stretch>
            <a:fillRect/>
          </a:stretch>
        </p:blipFill>
        <p:spPr bwMode="auto">
          <a:xfrm>
            <a:off x="6357950" y="797430"/>
            <a:ext cx="1872000" cy="1560000"/>
          </a:xfrm>
          <a:prstGeom prst="rect">
            <a:avLst/>
          </a:prstGeom>
          <a:ln>
            <a:noFill/>
          </a:ln>
          <a:effectLst>
            <a:outerShdw blurRad="50800" dist="38100" dir="8100000" algn="tr" rotWithShape="0">
              <a:prstClr val="black">
                <a:alpha val="40000"/>
              </a:prstClr>
            </a:outerShdw>
          </a:effectLst>
        </p:spPr>
      </p:pic>
      <p:pic>
        <p:nvPicPr>
          <p:cNvPr id="3" name="Immagine 2">
            <a:extLst>
              <a:ext uri="{FF2B5EF4-FFF2-40B4-BE49-F238E27FC236}">
                <a16:creationId xmlns:a16="http://schemas.microsoft.com/office/drawing/2014/main" id="{275C0FB3-8C2A-4BBD-ABCD-8E3587AC82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4208" y="172823"/>
            <a:ext cx="3960000" cy="1080000"/>
          </a:xfrm>
          <a:prstGeom prst="rect">
            <a:avLst/>
          </a:prstGeom>
        </p:spPr>
      </p:pic>
      <p:pic>
        <p:nvPicPr>
          <p:cNvPr id="8" name="Immagine 7">
            <a:extLst>
              <a:ext uri="{FF2B5EF4-FFF2-40B4-BE49-F238E27FC236}">
                <a16:creationId xmlns:a16="http://schemas.microsoft.com/office/drawing/2014/main" id="{35F67F61-1F5B-43F5-A8F0-828733534B4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9288" t="46912" r="30468" b="42913"/>
          <a:stretch/>
        </p:blipFill>
        <p:spPr>
          <a:xfrm>
            <a:off x="3132160" y="1252823"/>
            <a:ext cx="2880000" cy="388834"/>
          </a:xfrm>
          <a:prstGeom prst="rect">
            <a:avLst/>
          </a:prstGeom>
        </p:spPr>
      </p:pic>
      <p:pic>
        <p:nvPicPr>
          <p:cNvPr id="10" name="Immagine 9">
            <a:extLst>
              <a:ext uri="{FF2B5EF4-FFF2-40B4-BE49-F238E27FC236}">
                <a16:creationId xmlns:a16="http://schemas.microsoft.com/office/drawing/2014/main" id="{307A0CC0-2109-42F4-B3DA-C2927B61B4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11760" y="1845304"/>
            <a:ext cx="4120706" cy="432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CF04826-0AC2-4F5A-BD10-25B000CCF55E}"/>
              </a:ext>
            </a:extLst>
          </p:cNvPr>
          <p:cNvPicPr>
            <a:picLocks noChangeAspect="1"/>
          </p:cNvPicPr>
          <p:nvPr/>
        </p:nvPicPr>
        <p:blipFill rotWithShape="1">
          <a:blip r:embed="rId3">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642910" y="357166"/>
            <a:ext cx="8286808" cy="5632311"/>
          </a:xfrm>
          <a:prstGeom prst="rect">
            <a:avLst/>
          </a:prstGeom>
          <a:noFill/>
        </p:spPr>
        <p:txBody>
          <a:bodyPr wrap="square" rtlCol="0">
            <a:spAutoFit/>
          </a:bodyPr>
          <a:lstStyle/>
          <a:p>
            <a:endParaRPr lang="en-US" dirty="0">
              <a:solidFill>
                <a:srgbClr val="251F71"/>
              </a:solidFill>
              <a:latin typeface="Candara" pitchFamily="34" charset="0"/>
            </a:endParaRPr>
          </a:p>
          <a:p>
            <a:r>
              <a:rPr lang="en-US" dirty="0">
                <a:solidFill>
                  <a:srgbClr val="251F71"/>
                </a:solidFill>
                <a:latin typeface="Candara" pitchFamily="34" charset="0"/>
              </a:rPr>
              <a:t>General Dosing is a company that has significant experience, since 1985, in the field of dosing and more in general </a:t>
            </a:r>
            <a:r>
              <a:rPr lang="en-US" b="1" dirty="0">
                <a:solidFill>
                  <a:srgbClr val="251F71"/>
                </a:solidFill>
                <a:latin typeface="Candara" pitchFamily="34" charset="0"/>
              </a:rPr>
              <a:t>in the management of raw materials</a:t>
            </a:r>
            <a:r>
              <a:rPr lang="en-US" dirty="0">
                <a:solidFill>
                  <a:srgbClr val="251F71"/>
                </a:solidFill>
                <a:latin typeface="Candara" pitchFamily="34" charset="0"/>
              </a:rPr>
              <a:t>.</a:t>
            </a:r>
            <a:endParaRPr lang="it-IT" dirty="0">
              <a:solidFill>
                <a:srgbClr val="251F71"/>
              </a:solidFill>
              <a:latin typeface="Candara" pitchFamily="34" charset="0"/>
            </a:endParaRPr>
          </a:p>
          <a:p>
            <a:r>
              <a:rPr lang="en-US" dirty="0">
                <a:solidFill>
                  <a:srgbClr val="353652"/>
                </a:solidFill>
                <a:latin typeface="Candara" pitchFamily="34" charset="0"/>
              </a:rPr>
              <a:t> </a:t>
            </a:r>
            <a:endParaRPr lang="it-IT" dirty="0">
              <a:solidFill>
                <a:srgbClr val="353652"/>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endParaRPr lang="en-US" b="1" dirty="0">
              <a:solidFill>
                <a:srgbClr val="AB8C50"/>
              </a:solidFill>
              <a:latin typeface="Candara" pitchFamily="34" charset="0"/>
            </a:endParaRPr>
          </a:p>
          <a:p>
            <a:r>
              <a:rPr lang="en-US" b="1" dirty="0">
                <a:solidFill>
                  <a:srgbClr val="AB8C50"/>
                </a:solidFill>
                <a:latin typeface="Candara" pitchFamily="34" charset="0"/>
              </a:rPr>
              <a:t>THE MISSION</a:t>
            </a:r>
            <a:endParaRPr lang="en-US" dirty="0">
              <a:solidFill>
                <a:srgbClr val="353652"/>
              </a:solidFill>
              <a:latin typeface="Candara" pitchFamily="34" charset="0"/>
            </a:endParaRPr>
          </a:p>
          <a:p>
            <a:r>
              <a:rPr lang="en-US" dirty="0">
                <a:solidFill>
                  <a:srgbClr val="251F71"/>
                </a:solidFill>
                <a:latin typeface="Candara" pitchFamily="34" charset="0"/>
              </a:rPr>
              <a:t>The mission of the company </a:t>
            </a:r>
          </a:p>
          <a:p>
            <a:r>
              <a:rPr lang="en-US" dirty="0">
                <a:solidFill>
                  <a:srgbClr val="251F71"/>
                </a:solidFill>
                <a:latin typeface="Candara" pitchFamily="34" charset="0"/>
              </a:rPr>
              <a:t>is to offer and provide to the</a:t>
            </a:r>
          </a:p>
          <a:p>
            <a:r>
              <a:rPr lang="en-US" dirty="0">
                <a:solidFill>
                  <a:srgbClr val="251F71"/>
                </a:solidFill>
                <a:latin typeface="Candara" pitchFamily="34" charset="0"/>
              </a:rPr>
              <a:t>manufacturing </a:t>
            </a:r>
            <a:r>
              <a:rPr lang="en-US" b="1" dirty="0">
                <a:solidFill>
                  <a:srgbClr val="251F71"/>
                </a:solidFill>
                <a:latin typeface="Candara" pitchFamily="34" charset="0"/>
              </a:rPr>
              <a:t>industries the </a:t>
            </a:r>
          </a:p>
          <a:p>
            <a:r>
              <a:rPr lang="en-US" b="1" dirty="0">
                <a:solidFill>
                  <a:srgbClr val="251F71"/>
                </a:solidFill>
                <a:latin typeface="Candara" pitchFamily="34" charset="0"/>
              </a:rPr>
              <a:t>widest range of technical </a:t>
            </a:r>
          </a:p>
          <a:p>
            <a:r>
              <a:rPr lang="en-US" b="1" dirty="0">
                <a:solidFill>
                  <a:srgbClr val="251F71"/>
                </a:solidFill>
                <a:latin typeface="Candara" pitchFamily="34" charset="0"/>
              </a:rPr>
              <a:t>solutions for the raw material</a:t>
            </a:r>
          </a:p>
          <a:p>
            <a:r>
              <a:rPr lang="en-US" b="1" dirty="0">
                <a:solidFill>
                  <a:srgbClr val="251F71"/>
                </a:solidFill>
                <a:latin typeface="Candara" pitchFamily="34" charset="0"/>
              </a:rPr>
              <a:t>management.</a:t>
            </a:r>
          </a:p>
        </p:txBody>
      </p:sp>
      <p:sp>
        <p:nvSpPr>
          <p:cNvPr id="8" name="Segnaposto numero diapositiva 7"/>
          <p:cNvSpPr>
            <a:spLocks noGrp="1"/>
          </p:cNvSpPr>
          <p:nvPr>
            <p:ph type="sldNum" sz="quarter" idx="12"/>
          </p:nvPr>
        </p:nvSpPr>
        <p:spPr/>
        <p:txBody>
          <a:bodyPr/>
          <a:lstStyle/>
          <a:p>
            <a:fld id="{27367E49-CC68-4D5C-9113-60D082B60765}" type="slidenum">
              <a:rPr lang="it-IT" smtClean="0"/>
              <a:pPr/>
              <a:t>2</a:t>
            </a:fld>
            <a:endParaRPr lang="it-IT"/>
          </a:p>
        </p:txBody>
      </p:sp>
      <p:sp>
        <p:nvSpPr>
          <p:cNvPr id="9" name="Segnaposto piè di pagina 8"/>
          <p:cNvSpPr>
            <a:spLocks noGrp="1"/>
          </p:cNvSpPr>
          <p:nvPr>
            <p:ph type="ftr" sz="quarter" idx="11"/>
          </p:nvPr>
        </p:nvSpPr>
        <p:spPr/>
        <p:txBody>
          <a:bodyPr/>
          <a:lstStyle/>
          <a:p>
            <a:r>
              <a:rPr lang="it-IT" dirty="0"/>
              <a:t>General Dosing Company </a:t>
            </a:r>
            <a:r>
              <a:rPr lang="it-IT" dirty="0" err="1"/>
              <a:t>Profile</a:t>
            </a:r>
            <a:endParaRPr lang="it-IT" dirty="0"/>
          </a:p>
        </p:txBody>
      </p:sp>
      <p:pic>
        <p:nvPicPr>
          <p:cNvPr id="2050" name="Picture 2" descr="F:\SBS SERVER 07-2011\DOC COMMERCIALE\ARCHIVIO FOTO GENERICHE\PHO-09Jul20-171168.jpg"/>
          <p:cNvPicPr>
            <a:picLocks noChangeAspect="1" noChangeArrowheads="1"/>
          </p:cNvPicPr>
          <p:nvPr/>
        </p:nvPicPr>
        <p:blipFill>
          <a:blip r:embed="rId5"/>
          <a:srcRect/>
          <a:stretch>
            <a:fillRect/>
          </a:stretch>
        </p:blipFill>
        <p:spPr bwMode="auto">
          <a:xfrm>
            <a:off x="5242130" y="1714488"/>
            <a:ext cx="3544712" cy="2448000"/>
          </a:xfrm>
          <a:prstGeom prst="rect">
            <a:avLst/>
          </a:prstGeom>
          <a:noFill/>
        </p:spPr>
      </p:pic>
      <p:pic>
        <p:nvPicPr>
          <p:cNvPr id="10" name="Picture 5" descr="F:\back up Francesco\DOC COMMERCIALE\Nuova_doc\Foto\Polveri_GD\Immagini 034.jpg"/>
          <p:cNvPicPr>
            <a:picLocks noChangeAspect="1" noChangeArrowheads="1"/>
          </p:cNvPicPr>
          <p:nvPr/>
        </p:nvPicPr>
        <p:blipFill>
          <a:blip r:embed="rId6" cstate="print"/>
          <a:srcRect l="7938" r="4749" b="4742"/>
          <a:stretch>
            <a:fillRect/>
          </a:stretch>
        </p:blipFill>
        <p:spPr bwMode="auto">
          <a:xfrm>
            <a:off x="571472" y="1500174"/>
            <a:ext cx="3637342" cy="2232000"/>
          </a:xfrm>
          <a:prstGeom prst="rect">
            <a:avLst/>
          </a:prstGeom>
          <a:noFill/>
        </p:spPr>
      </p:pic>
      <p:pic>
        <p:nvPicPr>
          <p:cNvPr id="2051" name="Picture 3" descr="F:\SBS SERVER 07-2011\DOC COMMERCIALE\ARCHIVIO FOTO GENERICHE\recipes.gif"/>
          <p:cNvPicPr>
            <a:picLocks noChangeAspect="1" noChangeArrowheads="1"/>
          </p:cNvPicPr>
          <p:nvPr/>
        </p:nvPicPr>
        <p:blipFill>
          <a:blip r:embed="rId7">
            <a:clrChange>
              <a:clrFrom>
                <a:srgbClr val="FFFFFF"/>
              </a:clrFrom>
              <a:clrTo>
                <a:srgbClr val="FFFFFF">
                  <a:alpha val="0"/>
                </a:srgbClr>
              </a:clrTo>
            </a:clrChange>
          </a:blip>
          <a:srcRect l="8399" t="4429" r="8446" b="4456"/>
          <a:stretch>
            <a:fillRect/>
          </a:stretch>
        </p:blipFill>
        <p:spPr bwMode="auto">
          <a:xfrm>
            <a:off x="3513388" y="3105432"/>
            <a:ext cx="2808000" cy="306327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ADF093F3-CC13-4054-A81A-B8678016AC3A}"/>
              </a:ext>
            </a:extLst>
          </p:cNvPr>
          <p:cNvPicPr>
            <a:picLocks noChangeAspect="1"/>
          </p:cNvPicPr>
          <p:nvPr/>
        </p:nvPicPr>
        <p:blipFill rotWithShape="1">
          <a:blip r:embed="rId3">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357158" y="357166"/>
            <a:ext cx="8572560" cy="5909310"/>
          </a:xfrm>
          <a:prstGeom prst="rect">
            <a:avLst/>
          </a:prstGeom>
          <a:noFill/>
        </p:spPr>
        <p:txBody>
          <a:bodyPr wrap="square" rtlCol="0">
            <a:spAutoFit/>
          </a:bodyPr>
          <a:lstStyle/>
          <a:p>
            <a:r>
              <a:rPr lang="en-US" dirty="0">
                <a:solidFill>
                  <a:srgbClr val="95B4A9"/>
                </a:solidFill>
                <a:latin typeface="Candara" pitchFamily="34" charset="0"/>
              </a:rPr>
              <a:t> </a:t>
            </a:r>
            <a:r>
              <a:rPr lang="en-US" b="1" dirty="0">
                <a:solidFill>
                  <a:srgbClr val="95B4A9"/>
                </a:solidFill>
                <a:latin typeface="Candara" pitchFamily="34" charset="0"/>
              </a:rPr>
              <a:t>ABOUT US</a:t>
            </a:r>
          </a:p>
          <a:p>
            <a:endParaRPr lang="it-IT" dirty="0">
              <a:solidFill>
                <a:srgbClr val="353652"/>
              </a:solidFill>
              <a:latin typeface="Candara" pitchFamily="34" charset="0"/>
            </a:endParaRPr>
          </a:p>
          <a:p>
            <a:r>
              <a:rPr lang="en-US" b="1" dirty="0">
                <a:solidFill>
                  <a:srgbClr val="251F71"/>
                </a:solidFill>
                <a:latin typeface="Candara" pitchFamily="34" charset="0"/>
              </a:rPr>
              <a:t>The company is constituted by a group of technicians</a:t>
            </a:r>
            <a:r>
              <a:rPr lang="en-US" dirty="0">
                <a:solidFill>
                  <a:srgbClr val="251F71"/>
                </a:solidFill>
                <a:latin typeface="Candara" pitchFamily="34" charset="0"/>
              </a:rPr>
              <a:t>, </a:t>
            </a:r>
          </a:p>
          <a:p>
            <a:r>
              <a:rPr lang="en-US" dirty="0">
                <a:solidFill>
                  <a:srgbClr val="251F71"/>
                </a:solidFill>
                <a:latin typeface="Candara" pitchFamily="34" charset="0"/>
              </a:rPr>
              <a:t>Some of them with over 30 years of experience in </a:t>
            </a:r>
          </a:p>
          <a:p>
            <a:r>
              <a:rPr lang="en-US" dirty="0">
                <a:solidFill>
                  <a:srgbClr val="251F71"/>
                </a:solidFill>
                <a:latin typeface="Candara" pitchFamily="34" charset="0"/>
              </a:rPr>
              <a:t>the </a:t>
            </a:r>
            <a:r>
              <a:rPr lang="en-US" dirty="0" err="1">
                <a:solidFill>
                  <a:srgbClr val="251F71"/>
                </a:solidFill>
                <a:latin typeface="Candara" pitchFamily="34" charset="0"/>
              </a:rPr>
              <a:t>field,responsible</a:t>
            </a:r>
            <a:r>
              <a:rPr lang="en-US" dirty="0">
                <a:solidFill>
                  <a:srgbClr val="251F71"/>
                </a:solidFill>
                <a:latin typeface="Candara" pitchFamily="34" charset="0"/>
              </a:rPr>
              <a:t> for the study and implementation</a:t>
            </a:r>
          </a:p>
          <a:p>
            <a:r>
              <a:rPr lang="en-US" dirty="0">
                <a:solidFill>
                  <a:srgbClr val="251F71"/>
                </a:solidFill>
                <a:latin typeface="Candara" pitchFamily="34" charset="0"/>
              </a:rPr>
              <a:t> of sometimes, very customized solutions for the customer.</a:t>
            </a:r>
          </a:p>
          <a:p>
            <a:endParaRPr lang="en-US" dirty="0">
              <a:solidFill>
                <a:srgbClr val="251F71"/>
              </a:solidFill>
              <a:latin typeface="Candara" pitchFamily="34" charset="0"/>
            </a:endParaRPr>
          </a:p>
          <a:p>
            <a:r>
              <a:rPr lang="en-US" dirty="0">
                <a:solidFill>
                  <a:srgbClr val="251F71"/>
                </a:solidFill>
                <a:latin typeface="Candara" pitchFamily="34" charset="0"/>
              </a:rPr>
              <a:t>                                The main issues addressed are: assay both </a:t>
            </a:r>
            <a:r>
              <a:rPr lang="en-US" b="1" dirty="0">
                <a:solidFill>
                  <a:srgbClr val="251F71"/>
                </a:solidFill>
                <a:latin typeface="Candara" pitchFamily="34" charset="0"/>
              </a:rPr>
              <a:t>volumetric </a:t>
            </a:r>
          </a:p>
          <a:p>
            <a:r>
              <a:rPr lang="en-US" b="1" dirty="0">
                <a:solidFill>
                  <a:srgbClr val="251F71"/>
                </a:solidFill>
                <a:latin typeface="Candara" pitchFamily="34" charset="0"/>
              </a:rPr>
              <a:t>                                and gravimetric and to weighing processes industrial in general.</a:t>
            </a:r>
          </a:p>
          <a:p>
            <a:endParaRPr lang="it-IT" b="1" dirty="0">
              <a:solidFill>
                <a:srgbClr val="251F71"/>
              </a:solidFill>
              <a:latin typeface="Candara" pitchFamily="34" charset="0"/>
            </a:endParaRPr>
          </a:p>
          <a:p>
            <a:r>
              <a:rPr lang="en-US" dirty="0">
                <a:solidFill>
                  <a:srgbClr val="251F71"/>
                </a:solidFill>
                <a:latin typeface="Candara" pitchFamily="34" charset="0"/>
              </a:rPr>
              <a:t>                                The orders concern the design and </a:t>
            </a:r>
          </a:p>
          <a:p>
            <a:r>
              <a:rPr lang="en-US" dirty="0">
                <a:solidFill>
                  <a:srgbClr val="251F71"/>
                </a:solidFill>
                <a:latin typeface="Candara" pitchFamily="34" charset="0"/>
              </a:rPr>
              <a:t>                                the supply of both </a:t>
            </a:r>
            <a:r>
              <a:rPr lang="en-US" b="1" dirty="0">
                <a:solidFill>
                  <a:srgbClr val="251F71"/>
                </a:solidFill>
                <a:latin typeface="Candara" pitchFamily="34" charset="0"/>
              </a:rPr>
              <a:t>stand-alone machines</a:t>
            </a:r>
          </a:p>
          <a:p>
            <a:r>
              <a:rPr lang="en-US" b="1" dirty="0">
                <a:solidFill>
                  <a:srgbClr val="251F71"/>
                </a:solidFill>
                <a:latin typeface="Candara" pitchFamily="34" charset="0"/>
              </a:rPr>
              <a:t>                                and fully integrated systems to processes</a:t>
            </a:r>
            <a:r>
              <a:rPr lang="en-US" dirty="0">
                <a:solidFill>
                  <a:srgbClr val="251F71"/>
                </a:solidFill>
                <a:latin typeface="Candara" pitchFamily="34" charset="0"/>
              </a:rPr>
              <a:t> </a:t>
            </a:r>
          </a:p>
          <a:p>
            <a:r>
              <a:rPr lang="en-US" dirty="0">
                <a:solidFill>
                  <a:srgbClr val="251F71"/>
                </a:solidFill>
                <a:latin typeface="Candara" pitchFamily="34" charset="0"/>
              </a:rPr>
              <a:t>                                of raw materials transformation.</a:t>
            </a:r>
          </a:p>
          <a:p>
            <a:endParaRPr lang="en-US" dirty="0">
              <a:solidFill>
                <a:srgbClr val="251F71"/>
              </a:solidFill>
              <a:latin typeface="Candara" pitchFamily="34" charset="0"/>
            </a:endParaRPr>
          </a:p>
          <a:p>
            <a:r>
              <a:rPr lang="en-US" dirty="0">
                <a:solidFill>
                  <a:srgbClr val="251F71"/>
                </a:solidFill>
                <a:latin typeface="Candara" pitchFamily="34" charset="0"/>
              </a:rPr>
              <a:t>                                        Pneumatic conveying systems can be</a:t>
            </a:r>
          </a:p>
          <a:p>
            <a:r>
              <a:rPr lang="en-US" dirty="0">
                <a:solidFill>
                  <a:srgbClr val="251F71"/>
                </a:solidFill>
                <a:latin typeface="Candara" pitchFamily="34" charset="0"/>
              </a:rPr>
              <a:t> also be          supplied as a refilling unit for dosing machines and</a:t>
            </a:r>
          </a:p>
          <a:p>
            <a:r>
              <a:rPr lang="en-US" dirty="0">
                <a:solidFill>
                  <a:srgbClr val="251F71"/>
                </a:solidFill>
                <a:latin typeface="Candara" pitchFamily="34" charset="0"/>
              </a:rPr>
              <a:t> also                                 other complete systems such as  </a:t>
            </a:r>
            <a:r>
              <a:rPr lang="en-US" b="1" dirty="0">
                <a:solidFill>
                  <a:srgbClr val="251F71"/>
                </a:solidFill>
                <a:latin typeface="Candara" pitchFamily="34" charset="0"/>
              </a:rPr>
              <a:t>intermediate storage </a:t>
            </a:r>
          </a:p>
          <a:p>
            <a:r>
              <a:rPr lang="en-US" b="1" dirty="0">
                <a:solidFill>
                  <a:srgbClr val="251F71"/>
                </a:solidFill>
                <a:latin typeface="Candara" pitchFamily="34" charset="0"/>
              </a:rPr>
              <a:t>                                                  hoppers and emptying and filling big-bag stations</a:t>
            </a:r>
            <a:r>
              <a:rPr lang="en-US" dirty="0">
                <a:solidFill>
                  <a:srgbClr val="251F71"/>
                </a:solidFill>
                <a:latin typeface="Candara" pitchFamily="34" charset="0"/>
              </a:rPr>
              <a:t>.</a:t>
            </a:r>
            <a:r>
              <a:rPr lang="en-US" b="1" dirty="0">
                <a:solidFill>
                  <a:srgbClr val="251F71"/>
                </a:solidFill>
                <a:latin typeface="Candara" pitchFamily="34" charset="0"/>
              </a:rPr>
              <a:t> </a:t>
            </a:r>
          </a:p>
          <a:p>
            <a:endParaRPr lang="it-IT" dirty="0">
              <a:solidFill>
                <a:srgbClr val="281288"/>
              </a:solidFill>
            </a:endParaRPr>
          </a:p>
          <a:p>
            <a:r>
              <a:rPr lang="en-US" dirty="0">
                <a:solidFill>
                  <a:srgbClr val="281288"/>
                </a:solidFill>
              </a:rPr>
              <a:t> </a:t>
            </a:r>
            <a:endParaRPr lang="it-IT" dirty="0">
              <a:solidFill>
                <a:srgbClr val="281288"/>
              </a:solidFill>
            </a:endParaRPr>
          </a:p>
        </p:txBody>
      </p:sp>
      <p:sp>
        <p:nvSpPr>
          <p:cNvPr id="8" name="Segnaposto numero diapositiva 7"/>
          <p:cNvSpPr>
            <a:spLocks noGrp="1"/>
          </p:cNvSpPr>
          <p:nvPr>
            <p:ph type="sldNum" sz="quarter" idx="12"/>
          </p:nvPr>
        </p:nvSpPr>
        <p:spPr/>
        <p:txBody>
          <a:bodyPr/>
          <a:lstStyle/>
          <a:p>
            <a:fld id="{27367E49-CC68-4D5C-9113-60D082B60765}" type="slidenum">
              <a:rPr lang="it-IT" smtClean="0"/>
              <a:pPr/>
              <a:t>3</a:t>
            </a:fld>
            <a:endParaRPr lang="it-IT" dirty="0"/>
          </a:p>
        </p:txBody>
      </p:sp>
      <p:sp>
        <p:nvSpPr>
          <p:cNvPr id="9" name="Segnaposto piè di pagina 8"/>
          <p:cNvSpPr>
            <a:spLocks noGrp="1"/>
          </p:cNvSpPr>
          <p:nvPr>
            <p:ph type="ftr" sz="quarter" idx="11"/>
          </p:nvPr>
        </p:nvSpPr>
        <p:spPr/>
        <p:txBody>
          <a:bodyPr/>
          <a:lstStyle/>
          <a:p>
            <a:r>
              <a:rPr lang="it-IT" dirty="0"/>
              <a:t>General Dosing Company </a:t>
            </a:r>
            <a:r>
              <a:rPr lang="it-IT" dirty="0" err="1"/>
              <a:t>Profile</a:t>
            </a:r>
            <a:endParaRPr lang="it-IT" dirty="0"/>
          </a:p>
        </p:txBody>
      </p:sp>
      <p:pic>
        <p:nvPicPr>
          <p:cNvPr id="1030" name="Picture 6" descr="F:\SBS SERVER 07-2011\DOC COMMERCIALE\ARCHIVIO FOTO GENERICHE\990_z1.jpg"/>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26546" y="2285992"/>
            <a:ext cx="2088000" cy="2088000"/>
          </a:xfrm>
          <a:prstGeom prst="rect">
            <a:avLst/>
          </a:prstGeom>
          <a:noFill/>
        </p:spPr>
      </p:pic>
      <p:pic>
        <p:nvPicPr>
          <p:cNvPr id="1031" name="Picture 7" descr="F:\SBS SERVER 07-2011\DOC COMMERCIALE\ARCHIVIO FOTO GENERICHE\695clockworks.jpg"/>
          <p:cNvPicPr>
            <a:picLocks noChangeAspect="1" noChangeArrowheads="1"/>
          </p:cNvPicPr>
          <p:nvPr/>
        </p:nvPicPr>
        <p:blipFill>
          <a:blip r:embed="rId6" cstate="print"/>
          <a:srcRect/>
          <a:stretch>
            <a:fillRect/>
          </a:stretch>
        </p:blipFill>
        <p:spPr bwMode="auto">
          <a:xfrm>
            <a:off x="6205566" y="3171836"/>
            <a:ext cx="2376000" cy="1782000"/>
          </a:xfrm>
          <a:prstGeom prst="rect">
            <a:avLst/>
          </a:prstGeom>
          <a:noFill/>
        </p:spPr>
      </p:pic>
      <p:pic>
        <p:nvPicPr>
          <p:cNvPr id="15" name="Immagine 14"/>
          <p:cNvPicPr>
            <a:picLocks noChangeAspect="1"/>
          </p:cNvPicPr>
          <p:nvPr/>
        </p:nvPicPr>
        <p:blipFill>
          <a:blip r:embed="rId7"/>
          <a:srcRect l="11636" t="26289" r="60660" b="42268"/>
          <a:stretch>
            <a:fillRect/>
          </a:stretch>
        </p:blipFill>
        <p:spPr bwMode="auto">
          <a:xfrm>
            <a:off x="6143124" y="571480"/>
            <a:ext cx="2429404" cy="1656000"/>
          </a:xfrm>
          <a:prstGeom prst="rect">
            <a:avLst/>
          </a:prstGeom>
          <a:noFill/>
          <a:ln w="9525">
            <a:noFill/>
            <a:miter lim="800000"/>
            <a:headEnd/>
            <a:tailEnd/>
          </a:ln>
        </p:spPr>
      </p:pic>
      <p:pic>
        <p:nvPicPr>
          <p:cNvPr id="1032" name="Picture 8" descr="F:\SBS SERVER 07-2011\DOC COMMERCIALE\ARCHIVIO FOTO GENERICHE\Fibc.jpg"/>
          <p:cNvPicPr>
            <a:picLocks noChangeAspect="1" noChangeArrowheads="1"/>
          </p:cNvPicPr>
          <p:nvPr/>
        </p:nvPicPr>
        <p:blipFill>
          <a:blip r:embed="rId8"/>
          <a:srcRect t="11162"/>
          <a:stretch>
            <a:fillRect/>
          </a:stretch>
        </p:blipFill>
        <p:spPr bwMode="auto">
          <a:xfrm>
            <a:off x="262702" y="4596206"/>
            <a:ext cx="1246072" cy="1476000"/>
          </a:xfrm>
          <a:prstGeom prst="rect">
            <a:avLst/>
          </a:prstGeom>
          <a:noFill/>
        </p:spPr>
      </p:pic>
      <p:pic>
        <p:nvPicPr>
          <p:cNvPr id="1036" name="Picture 12" descr="F:\SBS SERVER 07-2011\DOC COMMERCIALE\ARCHIVIO FOTO GENERICHE\SACKs%20of%20pellets.jpg"/>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1262834" y="5167710"/>
            <a:ext cx="1594654" cy="1476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B70D5FF5-E6F9-4914-845C-F637E52DCFE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714348" y="571480"/>
            <a:ext cx="8143932" cy="5632311"/>
          </a:xfrm>
          <a:prstGeom prst="rect">
            <a:avLst/>
          </a:prstGeom>
          <a:noFill/>
        </p:spPr>
        <p:txBody>
          <a:bodyPr wrap="square" rtlCol="0">
            <a:spAutoFit/>
          </a:bodyPr>
          <a:lstStyle/>
          <a:p>
            <a:r>
              <a:rPr lang="en-US" b="1" dirty="0">
                <a:solidFill>
                  <a:srgbClr val="251F71"/>
                </a:solidFill>
                <a:latin typeface="Candara" pitchFamily="34" charset="0"/>
              </a:rPr>
              <a:t>Powder and granular products </a:t>
            </a:r>
            <a:r>
              <a:rPr lang="en-US" dirty="0">
                <a:solidFill>
                  <a:srgbClr val="251F71"/>
                </a:solidFill>
                <a:latin typeface="Candara" pitchFamily="34" charset="0"/>
              </a:rPr>
              <a:t>are normally treated but also </a:t>
            </a:r>
            <a:r>
              <a:rPr lang="en-US" b="1" dirty="0">
                <a:solidFill>
                  <a:srgbClr val="251F71"/>
                </a:solidFill>
                <a:latin typeface="Candara" pitchFamily="34" charset="0"/>
              </a:rPr>
              <a:t>liquids and fluids </a:t>
            </a:r>
            <a:r>
              <a:rPr lang="en-US" dirty="0">
                <a:solidFill>
                  <a:srgbClr val="251F71"/>
                </a:solidFill>
                <a:latin typeface="Candara" pitchFamily="34" charset="0"/>
              </a:rPr>
              <a:t>in general. </a:t>
            </a:r>
            <a:endParaRPr lang="en-US" b="1"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it-IT" dirty="0">
              <a:solidFill>
                <a:srgbClr val="251F71"/>
              </a:solidFill>
              <a:latin typeface="Candara" pitchFamily="34" charset="0"/>
            </a:endParaRPr>
          </a:p>
          <a:p>
            <a:endParaRPr lang="en-US" dirty="0">
              <a:solidFill>
                <a:srgbClr val="251F71"/>
              </a:solidFill>
              <a:latin typeface="Candara" pitchFamily="34" charset="0"/>
            </a:endParaRPr>
          </a:p>
          <a:p>
            <a:r>
              <a:rPr lang="en-US" dirty="0">
                <a:solidFill>
                  <a:srgbClr val="251F71"/>
                </a:solidFill>
                <a:latin typeface="Candara" pitchFamily="34" charset="0"/>
              </a:rPr>
              <a:t>The most significant experience has been gained in </a:t>
            </a:r>
            <a:r>
              <a:rPr lang="en-US" b="1" dirty="0">
                <a:solidFill>
                  <a:srgbClr val="251F71"/>
                </a:solidFill>
                <a:latin typeface="Candara" pitchFamily="34" charset="0"/>
              </a:rPr>
              <a:t>the food industry, the chemical industry in general and the extrusion of plastics.                                                                               </a:t>
            </a:r>
          </a:p>
          <a:p>
            <a:endParaRPr lang="en-US" b="1"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en-US" b="1" u="sng" dirty="0">
              <a:solidFill>
                <a:srgbClr val="251F71"/>
              </a:solidFill>
              <a:latin typeface="Candara" pitchFamily="34" charset="0"/>
            </a:endParaRPr>
          </a:p>
          <a:p>
            <a:endParaRPr lang="it-IT" dirty="0">
              <a:solidFill>
                <a:srgbClr val="251F71"/>
              </a:solidFill>
              <a:latin typeface="Candara" pitchFamily="34" charset="0"/>
            </a:endParaRPr>
          </a:p>
        </p:txBody>
      </p:sp>
      <p:sp>
        <p:nvSpPr>
          <p:cNvPr id="10" name="Segnaposto numero diapositiva 9"/>
          <p:cNvSpPr>
            <a:spLocks noGrp="1"/>
          </p:cNvSpPr>
          <p:nvPr>
            <p:ph type="sldNum" sz="quarter" idx="12"/>
          </p:nvPr>
        </p:nvSpPr>
        <p:spPr/>
        <p:txBody>
          <a:bodyPr/>
          <a:lstStyle/>
          <a:p>
            <a:fld id="{27367E49-CC68-4D5C-9113-60D082B60765}" type="slidenum">
              <a:rPr lang="it-IT" smtClean="0"/>
              <a:pPr/>
              <a:t>4</a:t>
            </a:fld>
            <a:endParaRPr lang="it-IT"/>
          </a:p>
        </p:txBody>
      </p:sp>
      <p:sp>
        <p:nvSpPr>
          <p:cNvPr id="11" name="Segnaposto piè di pagina 10"/>
          <p:cNvSpPr>
            <a:spLocks noGrp="1"/>
          </p:cNvSpPr>
          <p:nvPr>
            <p:ph type="ftr" sz="quarter" idx="11"/>
          </p:nvPr>
        </p:nvSpPr>
        <p:spPr/>
        <p:txBody>
          <a:bodyPr/>
          <a:lstStyle/>
          <a:p>
            <a:r>
              <a:rPr lang="it-IT"/>
              <a:t>General Dosing Company Profile</a:t>
            </a:r>
          </a:p>
        </p:txBody>
      </p:sp>
      <p:pic>
        <p:nvPicPr>
          <p:cNvPr id="3081" name="Picture 9" descr="F:\SBS SERVER 07-2011\DOC COMMERCIALE\ARCHIVIO FOTO GENERICHE\candies\pandoro 001.jpg"/>
          <p:cNvPicPr>
            <a:picLocks noChangeAspect="1" noChangeArrowheads="1"/>
          </p:cNvPicPr>
          <p:nvPr/>
        </p:nvPicPr>
        <p:blipFill>
          <a:blip r:embed="rId4" cstate="print"/>
          <a:srcRect t="15845"/>
          <a:stretch>
            <a:fillRect/>
          </a:stretch>
        </p:blipFill>
        <p:spPr bwMode="auto">
          <a:xfrm>
            <a:off x="6058710" y="3857628"/>
            <a:ext cx="1728000" cy="1456924"/>
          </a:xfrm>
          <a:prstGeom prst="rect">
            <a:avLst/>
          </a:prstGeom>
          <a:noFill/>
        </p:spPr>
      </p:pic>
      <p:pic>
        <p:nvPicPr>
          <p:cNvPr id="3080" name="Picture 8" descr="F:\SBS SERVER 07-2011\DOC COMMERCIALE\ARCHIVIO FOTO GENERICHE\bakery\805bread.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643438" y="5000636"/>
            <a:ext cx="2133600" cy="1420813"/>
          </a:xfrm>
          <a:prstGeom prst="rect">
            <a:avLst/>
          </a:prstGeom>
          <a:noFill/>
        </p:spPr>
      </p:pic>
      <p:pic>
        <p:nvPicPr>
          <p:cNvPr id="3082" name="Picture 10" descr="F:\SBS SERVER 07-2011\DOC COMMERCIALE\ARCHIVIO FOTO GENERICHE\plastic\cavi%20fastonati.jpg"/>
          <p:cNvPicPr>
            <a:picLocks noChangeAspect="1" noChangeArrowheads="1"/>
          </p:cNvPicPr>
          <p:nvPr/>
        </p:nvPicPr>
        <p:blipFill>
          <a:blip r:embed="rId6"/>
          <a:srcRect/>
          <a:stretch>
            <a:fillRect/>
          </a:stretch>
        </p:blipFill>
        <p:spPr bwMode="auto">
          <a:xfrm>
            <a:off x="2571736" y="4506489"/>
            <a:ext cx="2088000" cy="1565717"/>
          </a:xfrm>
          <a:prstGeom prst="rect">
            <a:avLst/>
          </a:prstGeom>
          <a:noFill/>
        </p:spPr>
      </p:pic>
      <p:pic>
        <p:nvPicPr>
          <p:cNvPr id="3083" name="Picture 11" descr="F:\SBS SERVER 07-2011\DOC COMMERCIALE\ARCHIVIO FOTO GENERICHE\plastic\EngineeredPlastics.jpg"/>
          <p:cNvPicPr>
            <a:picLocks noChangeAspect="1" noChangeArrowheads="1"/>
          </p:cNvPicPr>
          <p:nvPr/>
        </p:nvPicPr>
        <p:blipFill>
          <a:blip r:embed="rId7"/>
          <a:srcRect/>
          <a:stretch>
            <a:fillRect/>
          </a:stretch>
        </p:blipFill>
        <p:spPr bwMode="auto">
          <a:xfrm>
            <a:off x="285720" y="4062505"/>
            <a:ext cx="2160000" cy="1366759"/>
          </a:xfrm>
          <a:prstGeom prst="rect">
            <a:avLst/>
          </a:prstGeom>
          <a:noFill/>
        </p:spPr>
      </p:pic>
      <p:pic>
        <p:nvPicPr>
          <p:cNvPr id="3084" name="Picture 12" descr="F:\SBS SERVER 07-2011\DOC COMMERCIALE\ARCHIVIO FOTO GENERICHE\plastic\6993garbage_bags.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42844" y="5207648"/>
            <a:ext cx="2520000" cy="1507500"/>
          </a:xfrm>
          <a:prstGeom prst="rect">
            <a:avLst/>
          </a:prstGeom>
          <a:noFill/>
        </p:spPr>
      </p:pic>
      <p:pic>
        <p:nvPicPr>
          <p:cNvPr id="3085" name="Picture 13" descr="F:\SBS SERVER 07-2011\DOC COMMERCIALE\ARCHIVIO FOTO GENERICHE\animals\pappa_cani.jpg"/>
          <p:cNvPicPr>
            <a:picLocks noChangeAspect="1" noChangeArrowheads="1"/>
          </p:cNvPicPr>
          <p:nvPr/>
        </p:nvPicPr>
        <p:blipFill>
          <a:blip r:embed="rId9">
            <a:clrChange>
              <a:clrFrom>
                <a:srgbClr val="FFFFFF"/>
              </a:clrFrom>
              <a:clrTo>
                <a:srgbClr val="FFFFFF">
                  <a:alpha val="0"/>
                </a:srgbClr>
              </a:clrTo>
            </a:clrChange>
          </a:blip>
          <a:srcRect l="3307" r="7395"/>
          <a:stretch>
            <a:fillRect/>
          </a:stretch>
        </p:blipFill>
        <p:spPr bwMode="auto">
          <a:xfrm>
            <a:off x="7000892" y="4429132"/>
            <a:ext cx="1928826" cy="1620000"/>
          </a:xfrm>
          <a:prstGeom prst="rect">
            <a:avLst/>
          </a:prstGeom>
          <a:noFill/>
        </p:spPr>
      </p:pic>
      <p:pic>
        <p:nvPicPr>
          <p:cNvPr id="23" name="Picture 4" descr="D:\GENERAL DOSING\DOC COMMERCIALE\Presentazioni\Foto Generiche\olio-Pretuziano.jpg"/>
          <p:cNvPicPr>
            <a:picLocks noChangeAspect="1" noChangeArrowheads="1"/>
          </p:cNvPicPr>
          <p:nvPr/>
        </p:nvPicPr>
        <p:blipFill>
          <a:blip r:embed="rId10" cstate="print"/>
          <a:srcRect/>
          <a:stretch>
            <a:fillRect/>
          </a:stretch>
        </p:blipFill>
        <p:spPr bwMode="auto">
          <a:xfrm>
            <a:off x="5715008" y="1316786"/>
            <a:ext cx="1533447" cy="1584000"/>
          </a:xfrm>
          <a:prstGeom prst="rect">
            <a:avLst/>
          </a:prstGeom>
          <a:noFill/>
        </p:spPr>
      </p:pic>
      <p:pic>
        <p:nvPicPr>
          <p:cNvPr id="24" name="Picture 2" descr="F:\SBS SERVER 07-2011\DOC COMMERCIALE\ARCHIVIO FOTO GENERICHE\91618099-9.jpg"/>
          <p:cNvPicPr>
            <a:picLocks noChangeAspect="1" noChangeArrowheads="1"/>
          </p:cNvPicPr>
          <p:nvPr/>
        </p:nvPicPr>
        <p:blipFill>
          <a:blip r:embed="rId11"/>
          <a:srcRect/>
          <a:stretch>
            <a:fillRect/>
          </a:stretch>
        </p:blipFill>
        <p:spPr bwMode="auto">
          <a:xfrm>
            <a:off x="4000496" y="1285860"/>
            <a:ext cx="1584000" cy="1584000"/>
          </a:xfrm>
          <a:prstGeom prst="rect">
            <a:avLst/>
          </a:prstGeom>
          <a:noFill/>
        </p:spPr>
      </p:pic>
      <p:pic>
        <p:nvPicPr>
          <p:cNvPr id="25" name="Picture 3" descr="F:\SBS SERVER 07-2011\DOC COMMERCIALE\ARCHIVIO FOTO GENERICHE\1421369272.jpg"/>
          <p:cNvPicPr>
            <a:picLocks noChangeAspect="1" noChangeArrowheads="1"/>
          </p:cNvPicPr>
          <p:nvPr/>
        </p:nvPicPr>
        <p:blipFill>
          <a:blip r:embed="rId12"/>
          <a:srcRect/>
          <a:stretch>
            <a:fillRect/>
          </a:stretch>
        </p:blipFill>
        <p:spPr bwMode="auto">
          <a:xfrm>
            <a:off x="2273620" y="1316786"/>
            <a:ext cx="1584000" cy="1584000"/>
          </a:xfrm>
          <a:prstGeom prst="rect">
            <a:avLst/>
          </a:prstGeom>
          <a:noFill/>
        </p:spPr>
      </p:pic>
      <p:pic>
        <p:nvPicPr>
          <p:cNvPr id="26" name="Picture 5" descr="F:\SBS SERVER 07-2011\DOC COMMERCIALE\ARCHIVIO FOTO GENERICHE\Honey.jpg"/>
          <p:cNvPicPr>
            <a:picLocks noChangeAspect="1" noChangeArrowheads="1"/>
          </p:cNvPicPr>
          <p:nvPr/>
        </p:nvPicPr>
        <p:blipFill>
          <a:blip r:embed="rId13"/>
          <a:srcRect/>
          <a:stretch>
            <a:fillRect/>
          </a:stretch>
        </p:blipFill>
        <p:spPr bwMode="auto">
          <a:xfrm>
            <a:off x="7358082" y="1316786"/>
            <a:ext cx="1557304" cy="1584000"/>
          </a:xfrm>
          <a:prstGeom prst="rect">
            <a:avLst/>
          </a:prstGeom>
          <a:noFill/>
        </p:spPr>
      </p:pic>
      <p:pic>
        <p:nvPicPr>
          <p:cNvPr id="27" name="Picture 6" descr="F:\SBS SERVER 07-2011\DOC COMMERCIALE\ARCHIVIO FOTO GENERICHE\5Curry%20powder.jpg"/>
          <p:cNvPicPr>
            <a:picLocks noChangeAspect="1" noChangeArrowheads="1"/>
          </p:cNvPicPr>
          <p:nvPr/>
        </p:nvPicPr>
        <p:blipFill>
          <a:blip r:embed="rId14"/>
          <a:srcRect r="4466"/>
          <a:stretch>
            <a:fillRect/>
          </a:stretch>
        </p:blipFill>
        <p:spPr bwMode="auto">
          <a:xfrm>
            <a:off x="125422" y="1316786"/>
            <a:ext cx="2017686" cy="1584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B0BADB94-D80B-4C3D-9DBB-D6626E329905}"/>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10" name="Segnaposto numero diapositiva 9"/>
          <p:cNvSpPr>
            <a:spLocks noGrp="1"/>
          </p:cNvSpPr>
          <p:nvPr>
            <p:ph type="sldNum" sz="quarter" idx="12"/>
          </p:nvPr>
        </p:nvSpPr>
        <p:spPr/>
        <p:txBody>
          <a:bodyPr/>
          <a:lstStyle/>
          <a:p>
            <a:fld id="{27367E49-CC68-4D5C-9113-60D082B60765}" type="slidenum">
              <a:rPr lang="it-IT" smtClean="0"/>
              <a:pPr/>
              <a:t>5</a:t>
            </a:fld>
            <a:endParaRPr lang="it-IT"/>
          </a:p>
        </p:txBody>
      </p:sp>
      <p:sp>
        <p:nvSpPr>
          <p:cNvPr id="11" name="Segnaposto piè di pagina 10"/>
          <p:cNvSpPr>
            <a:spLocks noGrp="1"/>
          </p:cNvSpPr>
          <p:nvPr>
            <p:ph type="ftr" sz="quarter" idx="11"/>
          </p:nvPr>
        </p:nvSpPr>
        <p:spPr/>
        <p:txBody>
          <a:bodyPr/>
          <a:lstStyle/>
          <a:p>
            <a:r>
              <a:rPr lang="it-IT"/>
              <a:t>General Dosing Company Profile</a:t>
            </a:r>
          </a:p>
        </p:txBody>
      </p:sp>
      <p:pic>
        <p:nvPicPr>
          <p:cNvPr id="4100" name="Picture 4" descr="F:\SBS SERVER 07-2011\DOC COMMERCIALE\ARCHIVIO FOTO GENERICHE\lavender.jpg"/>
          <p:cNvPicPr>
            <a:picLocks noChangeAspect="1" noChangeArrowheads="1"/>
          </p:cNvPicPr>
          <p:nvPr/>
        </p:nvPicPr>
        <p:blipFill>
          <a:blip r:embed="rId4"/>
          <a:srcRect/>
          <a:stretch>
            <a:fillRect/>
          </a:stretch>
        </p:blipFill>
        <p:spPr bwMode="auto">
          <a:xfrm>
            <a:off x="827784" y="1700808"/>
            <a:ext cx="2009464" cy="2304256"/>
          </a:xfrm>
          <a:prstGeom prst="rect">
            <a:avLst/>
          </a:prstGeom>
          <a:noFill/>
        </p:spPr>
      </p:pic>
      <p:pic>
        <p:nvPicPr>
          <p:cNvPr id="4108" name="Picture 12" descr="F:\SBS SERVER 07-2011\DOC COMMERCIALE\ARCHIVIO FOTO GENERICHE\ImmaginiProdotti%5Cpavimenti%5CMedium%5C373-CERAMICHE_SEGNI-33215-M-1.jpg"/>
          <p:cNvPicPr>
            <a:picLocks noChangeAspect="1" noChangeArrowheads="1"/>
          </p:cNvPicPr>
          <p:nvPr/>
        </p:nvPicPr>
        <p:blipFill>
          <a:blip r:embed="rId5"/>
          <a:srcRect/>
          <a:stretch>
            <a:fillRect/>
          </a:stretch>
        </p:blipFill>
        <p:spPr bwMode="auto">
          <a:xfrm>
            <a:off x="830027" y="4618496"/>
            <a:ext cx="1862674" cy="1800000"/>
          </a:xfrm>
          <a:prstGeom prst="rect">
            <a:avLst/>
          </a:prstGeom>
          <a:noFill/>
        </p:spPr>
      </p:pic>
      <p:sp>
        <p:nvSpPr>
          <p:cNvPr id="5" name="CasellaDiTesto 4"/>
          <p:cNvSpPr txBox="1"/>
          <p:nvPr/>
        </p:nvSpPr>
        <p:spPr>
          <a:xfrm>
            <a:off x="714348" y="439504"/>
            <a:ext cx="7929618" cy="923330"/>
          </a:xfrm>
          <a:prstGeom prst="rect">
            <a:avLst/>
          </a:prstGeom>
          <a:noFill/>
        </p:spPr>
        <p:txBody>
          <a:bodyPr wrap="square" rtlCol="0">
            <a:spAutoFit/>
          </a:bodyPr>
          <a:lstStyle/>
          <a:p>
            <a:r>
              <a:rPr lang="en-US" dirty="0">
                <a:solidFill>
                  <a:srgbClr val="251F71"/>
                </a:solidFill>
                <a:latin typeface="Candara" pitchFamily="34" charset="0"/>
              </a:rPr>
              <a:t>Projects of considerable importance, both in terms of size and technological contents, have been completed in the field of </a:t>
            </a:r>
            <a:r>
              <a:rPr lang="en-US" b="1" dirty="0">
                <a:solidFill>
                  <a:srgbClr val="251F71"/>
                </a:solidFill>
                <a:latin typeface="Candara" pitchFamily="34" charset="0"/>
              </a:rPr>
              <a:t>domestic </a:t>
            </a:r>
            <a:r>
              <a:rPr lang="en-US" b="1" dirty="0" err="1">
                <a:solidFill>
                  <a:srgbClr val="251F71"/>
                </a:solidFill>
                <a:latin typeface="Candara" pitchFamily="34" charset="0"/>
              </a:rPr>
              <a:t>hygene</a:t>
            </a:r>
            <a:r>
              <a:rPr lang="en-US" b="1" dirty="0">
                <a:solidFill>
                  <a:srgbClr val="251F71"/>
                </a:solidFill>
                <a:latin typeface="Candara" pitchFamily="34" charset="0"/>
              </a:rPr>
              <a:t> products</a:t>
            </a:r>
            <a:r>
              <a:rPr lang="en-US" dirty="0">
                <a:solidFill>
                  <a:srgbClr val="251F71"/>
                </a:solidFill>
                <a:latin typeface="Candara" pitchFamily="34" charset="0"/>
              </a:rPr>
              <a:t>, for the production of</a:t>
            </a:r>
            <a:r>
              <a:rPr lang="en-US" b="1" dirty="0">
                <a:solidFill>
                  <a:srgbClr val="251F71"/>
                </a:solidFill>
                <a:latin typeface="Candara" pitchFamily="34" charset="0"/>
              </a:rPr>
              <a:t> biologic and functional foods and for breakfast. </a:t>
            </a:r>
          </a:p>
        </p:txBody>
      </p:sp>
      <p:sp>
        <p:nvSpPr>
          <p:cNvPr id="3" name="CasellaDiTesto 2">
            <a:extLst>
              <a:ext uri="{FF2B5EF4-FFF2-40B4-BE49-F238E27FC236}">
                <a16:creationId xmlns:a16="http://schemas.microsoft.com/office/drawing/2014/main" id="{1153477B-92BC-495D-B653-D4E86EE500C5}"/>
              </a:ext>
            </a:extLst>
          </p:cNvPr>
          <p:cNvSpPr txBox="1"/>
          <p:nvPr/>
        </p:nvSpPr>
        <p:spPr>
          <a:xfrm>
            <a:off x="683884" y="4139788"/>
            <a:ext cx="8136588" cy="369332"/>
          </a:xfrm>
          <a:prstGeom prst="rect">
            <a:avLst/>
          </a:prstGeom>
          <a:noFill/>
        </p:spPr>
        <p:txBody>
          <a:bodyPr wrap="square" rtlCol="0">
            <a:spAutoFit/>
          </a:bodyPr>
          <a:lstStyle/>
          <a:p>
            <a:r>
              <a:rPr lang="it-IT" dirty="0">
                <a:solidFill>
                  <a:srgbClr val="251F71"/>
                </a:solidFill>
                <a:latin typeface="Candara" pitchFamily="34" charset="0"/>
              </a:rPr>
              <a:t>Innovative </a:t>
            </a:r>
            <a:r>
              <a:rPr lang="it-IT" dirty="0" err="1">
                <a:solidFill>
                  <a:srgbClr val="251F71"/>
                </a:solidFill>
                <a:latin typeface="Candara" pitchFamily="34" charset="0"/>
              </a:rPr>
              <a:t>dosing</a:t>
            </a:r>
            <a:r>
              <a:rPr lang="it-IT" dirty="0">
                <a:solidFill>
                  <a:srgbClr val="251F71"/>
                </a:solidFill>
                <a:latin typeface="Candara" pitchFamily="34" charset="0"/>
              </a:rPr>
              <a:t> systems </a:t>
            </a:r>
            <a:r>
              <a:rPr lang="it-IT" dirty="0" err="1">
                <a:solidFill>
                  <a:srgbClr val="251F71"/>
                </a:solidFill>
                <a:latin typeface="Candara" pitchFamily="34" charset="0"/>
              </a:rPr>
              <a:t>have</a:t>
            </a:r>
            <a:r>
              <a:rPr lang="it-IT" dirty="0">
                <a:solidFill>
                  <a:srgbClr val="251F71"/>
                </a:solidFill>
                <a:latin typeface="Candara" pitchFamily="34" charset="0"/>
              </a:rPr>
              <a:t> </a:t>
            </a:r>
            <a:r>
              <a:rPr lang="it-IT" dirty="0" err="1">
                <a:solidFill>
                  <a:srgbClr val="251F71"/>
                </a:solidFill>
                <a:latin typeface="Candara" pitchFamily="34" charset="0"/>
              </a:rPr>
              <a:t>been</a:t>
            </a:r>
            <a:r>
              <a:rPr lang="it-IT" dirty="0">
                <a:solidFill>
                  <a:srgbClr val="251F71"/>
                </a:solidFill>
                <a:latin typeface="Candara" pitchFamily="34" charset="0"/>
              </a:rPr>
              <a:t> </a:t>
            </a:r>
            <a:r>
              <a:rPr lang="it-IT" dirty="0" err="1">
                <a:solidFill>
                  <a:srgbClr val="251F71"/>
                </a:solidFill>
                <a:latin typeface="Candara" pitchFamily="34" charset="0"/>
              </a:rPr>
              <a:t>developped</a:t>
            </a:r>
            <a:r>
              <a:rPr lang="it-IT" dirty="0">
                <a:solidFill>
                  <a:srgbClr val="251F71"/>
                </a:solidFill>
                <a:latin typeface="Candara" pitchFamily="34" charset="0"/>
              </a:rPr>
              <a:t> </a:t>
            </a:r>
            <a:r>
              <a:rPr lang="it-IT" dirty="0" err="1">
                <a:solidFill>
                  <a:srgbClr val="251F71"/>
                </a:solidFill>
                <a:latin typeface="Candara" pitchFamily="34" charset="0"/>
              </a:rPr>
              <a:t>also</a:t>
            </a:r>
            <a:r>
              <a:rPr lang="it-IT" dirty="0">
                <a:solidFill>
                  <a:srgbClr val="251F71"/>
                </a:solidFill>
                <a:latin typeface="Candara" pitchFamily="34" charset="0"/>
              </a:rPr>
              <a:t> for </a:t>
            </a:r>
            <a:r>
              <a:rPr lang="it-IT" b="1" dirty="0">
                <a:solidFill>
                  <a:srgbClr val="251F71"/>
                </a:solidFill>
                <a:latin typeface="Candara" pitchFamily="34" charset="0"/>
              </a:rPr>
              <a:t>the </a:t>
            </a:r>
            <a:r>
              <a:rPr lang="it-IT" b="1" dirty="0" err="1">
                <a:solidFill>
                  <a:srgbClr val="251F71"/>
                </a:solidFill>
                <a:latin typeface="Candara" pitchFamily="34" charset="0"/>
              </a:rPr>
              <a:t>ceramic</a:t>
            </a:r>
            <a:r>
              <a:rPr lang="it-IT" b="1" dirty="0">
                <a:solidFill>
                  <a:srgbClr val="251F71"/>
                </a:solidFill>
                <a:latin typeface="Candara" pitchFamily="34" charset="0"/>
              </a:rPr>
              <a:t> sector</a:t>
            </a:r>
            <a:r>
              <a:rPr lang="it-IT" dirty="0">
                <a:solidFill>
                  <a:srgbClr val="251F71"/>
                </a:solidFill>
                <a:latin typeface="Candara" pitchFamily="34" charset="0"/>
              </a:rPr>
              <a:t>.</a:t>
            </a:r>
            <a:endParaRPr lang="it-IT" b="1" dirty="0">
              <a:solidFill>
                <a:srgbClr val="251F71"/>
              </a:solidFill>
              <a:latin typeface="Candara" pitchFamily="34" charset="0"/>
            </a:endParaRPr>
          </a:p>
        </p:txBody>
      </p:sp>
      <p:pic>
        <p:nvPicPr>
          <p:cNvPr id="9" name="Immagine 8">
            <a:extLst>
              <a:ext uri="{FF2B5EF4-FFF2-40B4-BE49-F238E27FC236}">
                <a16:creationId xmlns:a16="http://schemas.microsoft.com/office/drawing/2014/main" id="{4E412475-9B71-4E7F-910D-46BD3FC2A0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5849" y="1690489"/>
            <a:ext cx="3095625" cy="2314575"/>
          </a:xfrm>
          <a:prstGeom prst="rect">
            <a:avLst/>
          </a:prstGeom>
        </p:spPr>
      </p:pic>
      <p:pic>
        <p:nvPicPr>
          <p:cNvPr id="18" name="Immagine 17">
            <a:extLst>
              <a:ext uri="{FF2B5EF4-FFF2-40B4-BE49-F238E27FC236}">
                <a16:creationId xmlns:a16="http://schemas.microsoft.com/office/drawing/2014/main" id="{DCD53681-B39A-40FD-9B04-0249A54D91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32240" y="1690489"/>
            <a:ext cx="2088000" cy="2310720"/>
          </a:xfrm>
          <a:prstGeom prst="rect">
            <a:avLst/>
          </a:prstGeom>
        </p:spPr>
      </p:pic>
      <p:pic>
        <p:nvPicPr>
          <p:cNvPr id="20" name="Immagine 19">
            <a:extLst>
              <a:ext uri="{FF2B5EF4-FFF2-40B4-BE49-F238E27FC236}">
                <a16:creationId xmlns:a16="http://schemas.microsoft.com/office/drawing/2014/main" id="{FA838955-01E3-4D47-B935-A0754DFCC49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07443" y="4571696"/>
            <a:ext cx="2160000" cy="1846800"/>
          </a:xfrm>
          <a:prstGeom prst="rect">
            <a:avLst/>
          </a:prstGeom>
        </p:spPr>
      </p:pic>
      <p:pic>
        <p:nvPicPr>
          <p:cNvPr id="22" name="Immagine 21">
            <a:extLst>
              <a:ext uri="{FF2B5EF4-FFF2-40B4-BE49-F238E27FC236}">
                <a16:creationId xmlns:a16="http://schemas.microsoft.com/office/drawing/2014/main" id="{0F41B231-C79A-49A8-908E-FC56228199A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5856" y="4587520"/>
            <a:ext cx="2691030" cy="1800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ABD1C54E-076E-43E6-8440-CF90938B3DB3}"/>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9" name="Segnaposto numero diapositiva 8"/>
          <p:cNvSpPr>
            <a:spLocks noGrp="1"/>
          </p:cNvSpPr>
          <p:nvPr>
            <p:ph type="sldNum" sz="quarter" idx="12"/>
          </p:nvPr>
        </p:nvSpPr>
        <p:spPr/>
        <p:txBody>
          <a:bodyPr/>
          <a:lstStyle/>
          <a:p>
            <a:fld id="{27367E49-CC68-4D5C-9113-60D082B60765}" type="slidenum">
              <a:rPr lang="it-IT" smtClean="0"/>
              <a:pPr/>
              <a:t>6</a:t>
            </a:fld>
            <a:endParaRPr lang="it-IT"/>
          </a:p>
        </p:txBody>
      </p:sp>
      <p:sp>
        <p:nvSpPr>
          <p:cNvPr id="12" name="Segnaposto piè di pagina 6"/>
          <p:cNvSpPr>
            <a:spLocks noGrp="1"/>
          </p:cNvSpPr>
          <p:nvPr>
            <p:ph type="ftr" sz="quarter" idx="11"/>
          </p:nvPr>
        </p:nvSpPr>
        <p:spPr>
          <a:xfrm>
            <a:off x="3124200" y="6356350"/>
            <a:ext cx="2895600" cy="365125"/>
          </a:xfrm>
        </p:spPr>
        <p:txBody>
          <a:bodyPr/>
          <a:lstStyle/>
          <a:p>
            <a:r>
              <a:rPr lang="it-IT" dirty="0">
                <a:latin typeface="Candara" pitchFamily="34" charset="0"/>
              </a:rPr>
              <a:t>CAMImpianti</a:t>
            </a:r>
            <a:r>
              <a:rPr lang="it-IT" dirty="0">
                <a:solidFill>
                  <a:schemeClr val="bg1">
                    <a:lumMod val="65000"/>
                  </a:schemeClr>
                </a:solidFill>
                <a:latin typeface="Candara" pitchFamily="34" charset="0"/>
              </a:rPr>
              <a:t> </a:t>
            </a:r>
            <a:r>
              <a:rPr lang="it-IT" dirty="0">
                <a:latin typeface="Candara" pitchFamily="34" charset="0"/>
              </a:rPr>
              <a:t>Company </a:t>
            </a:r>
            <a:r>
              <a:rPr lang="it-IT" dirty="0" err="1">
                <a:latin typeface="Candara" pitchFamily="34" charset="0"/>
              </a:rPr>
              <a:t>Profile</a:t>
            </a:r>
            <a:endParaRPr lang="it-IT" dirty="0">
              <a:latin typeface="Candara" pitchFamily="34" charset="0"/>
            </a:endParaRPr>
          </a:p>
        </p:txBody>
      </p:sp>
      <p:sp>
        <p:nvSpPr>
          <p:cNvPr id="13" name="CasellaDiTesto 12"/>
          <p:cNvSpPr txBox="1"/>
          <p:nvPr/>
        </p:nvSpPr>
        <p:spPr>
          <a:xfrm>
            <a:off x="1637886" y="324129"/>
            <a:ext cx="5434444" cy="461665"/>
          </a:xfrm>
          <a:prstGeom prst="rect">
            <a:avLst/>
          </a:prstGeom>
          <a:noFill/>
        </p:spPr>
        <p:txBody>
          <a:bodyPr wrap="square" rtlCol="0">
            <a:spAutoFit/>
          </a:bodyPr>
          <a:lstStyle/>
          <a:p>
            <a:pPr algn="ctr"/>
            <a:r>
              <a:rPr lang="it-IT" sz="2400" b="1" dirty="0">
                <a:solidFill>
                  <a:srgbClr val="95B4A9"/>
                </a:solidFill>
                <a:latin typeface="Candara" pitchFamily="34" charset="0"/>
              </a:rPr>
              <a:t>OUR MAIN MARKETS</a:t>
            </a:r>
            <a:endParaRPr lang="it-IT" sz="2400" dirty="0">
              <a:solidFill>
                <a:srgbClr val="95B4A9"/>
              </a:solidFill>
            </a:endParaRPr>
          </a:p>
        </p:txBody>
      </p:sp>
      <p:sp>
        <p:nvSpPr>
          <p:cNvPr id="15" name="CasellaDiTesto 14"/>
          <p:cNvSpPr txBox="1"/>
          <p:nvPr/>
        </p:nvSpPr>
        <p:spPr>
          <a:xfrm>
            <a:off x="3571868" y="1500174"/>
            <a:ext cx="2928958" cy="369332"/>
          </a:xfrm>
          <a:prstGeom prst="rect">
            <a:avLst/>
          </a:prstGeom>
          <a:noFill/>
        </p:spPr>
        <p:txBody>
          <a:bodyPr wrap="square" rtlCol="0">
            <a:spAutoFit/>
          </a:bodyPr>
          <a:lstStyle/>
          <a:p>
            <a:pPr algn="ctr"/>
            <a:r>
              <a:rPr lang="it-IT" b="1" dirty="0">
                <a:solidFill>
                  <a:srgbClr val="353652"/>
                </a:solidFill>
                <a:latin typeface="Candara" pitchFamily="34" charset="0"/>
              </a:rPr>
              <a:t>FOOD INDUSTRY</a:t>
            </a:r>
          </a:p>
        </p:txBody>
      </p:sp>
      <p:sp>
        <p:nvSpPr>
          <p:cNvPr id="17" name="CasellaDiTesto 16"/>
          <p:cNvSpPr txBox="1"/>
          <p:nvPr/>
        </p:nvSpPr>
        <p:spPr>
          <a:xfrm>
            <a:off x="3574143" y="2862249"/>
            <a:ext cx="2286016" cy="646331"/>
          </a:xfrm>
          <a:prstGeom prst="rect">
            <a:avLst/>
          </a:prstGeom>
          <a:noFill/>
        </p:spPr>
        <p:txBody>
          <a:bodyPr wrap="square" rtlCol="0">
            <a:spAutoFit/>
          </a:bodyPr>
          <a:lstStyle/>
          <a:p>
            <a:pPr algn="ctr"/>
            <a:r>
              <a:rPr lang="it-IT" b="1" dirty="0">
                <a:solidFill>
                  <a:srgbClr val="353652"/>
                </a:solidFill>
                <a:latin typeface="Candara" pitchFamily="34" charset="0"/>
              </a:rPr>
              <a:t>CHEMICAL INDUSTRY</a:t>
            </a:r>
            <a:endParaRPr lang="it-IT" dirty="0">
              <a:solidFill>
                <a:srgbClr val="353652"/>
              </a:solidFill>
            </a:endParaRPr>
          </a:p>
        </p:txBody>
      </p:sp>
      <p:sp>
        <p:nvSpPr>
          <p:cNvPr id="19" name="CasellaDiTesto 18"/>
          <p:cNvSpPr txBox="1"/>
          <p:nvPr/>
        </p:nvSpPr>
        <p:spPr>
          <a:xfrm>
            <a:off x="3656970" y="4143380"/>
            <a:ext cx="2214578" cy="646331"/>
          </a:xfrm>
          <a:prstGeom prst="rect">
            <a:avLst/>
          </a:prstGeom>
          <a:noFill/>
        </p:spPr>
        <p:txBody>
          <a:bodyPr wrap="square" rtlCol="0">
            <a:spAutoFit/>
          </a:bodyPr>
          <a:lstStyle/>
          <a:p>
            <a:pPr algn="ctr"/>
            <a:r>
              <a:rPr lang="it-IT" b="1" dirty="0">
                <a:solidFill>
                  <a:srgbClr val="353652"/>
                </a:solidFill>
                <a:latin typeface="Candara" pitchFamily="34" charset="0"/>
              </a:rPr>
              <a:t>CERAMIC CONSTRUCTION</a:t>
            </a:r>
          </a:p>
        </p:txBody>
      </p:sp>
      <p:sp>
        <p:nvSpPr>
          <p:cNvPr id="21" name="CasellaDiTesto 20"/>
          <p:cNvSpPr txBox="1"/>
          <p:nvPr/>
        </p:nvSpPr>
        <p:spPr>
          <a:xfrm>
            <a:off x="3472732" y="5363924"/>
            <a:ext cx="2357454" cy="369332"/>
          </a:xfrm>
          <a:prstGeom prst="rect">
            <a:avLst/>
          </a:prstGeom>
          <a:noFill/>
        </p:spPr>
        <p:txBody>
          <a:bodyPr wrap="square" rtlCol="0">
            <a:spAutoFit/>
          </a:bodyPr>
          <a:lstStyle/>
          <a:p>
            <a:pPr algn="ctr"/>
            <a:r>
              <a:rPr lang="it-IT" b="1" dirty="0">
                <a:solidFill>
                  <a:srgbClr val="353652"/>
                </a:solidFill>
                <a:latin typeface="Candara" pitchFamily="34" charset="0"/>
              </a:rPr>
              <a:t>PLASTIC INDUSTRY</a:t>
            </a:r>
            <a:endParaRPr lang="it-IT" dirty="0">
              <a:solidFill>
                <a:srgbClr val="353652"/>
              </a:solidFill>
            </a:endParaRPr>
          </a:p>
        </p:txBody>
      </p:sp>
      <p:pic>
        <p:nvPicPr>
          <p:cNvPr id="1027" name="Picture 3" descr="D:\GENERAL DOSING\DOC COMMERCIALE\Nuova_doc\Settori\Food 2 copy.jpg"/>
          <p:cNvPicPr>
            <a:picLocks noChangeAspect="1" noChangeArrowheads="1"/>
          </p:cNvPicPr>
          <p:nvPr/>
        </p:nvPicPr>
        <p:blipFill>
          <a:blip r:embed="rId4" cstate="print"/>
          <a:srcRect/>
          <a:stretch>
            <a:fillRect/>
          </a:stretch>
        </p:blipFill>
        <p:spPr bwMode="auto">
          <a:xfrm>
            <a:off x="533394" y="1071546"/>
            <a:ext cx="3181350" cy="1350963"/>
          </a:xfrm>
          <a:prstGeom prst="rect">
            <a:avLst/>
          </a:prstGeom>
          <a:noFill/>
        </p:spPr>
      </p:pic>
      <p:pic>
        <p:nvPicPr>
          <p:cNvPr id="1028" name="Picture 4" descr="D:\GENERAL DOSING\DOC COMMERCIALE\Nuova_doc\Settori\Plastic 2 copy.jpg"/>
          <p:cNvPicPr>
            <a:picLocks noChangeAspect="1" noChangeArrowheads="1"/>
          </p:cNvPicPr>
          <p:nvPr/>
        </p:nvPicPr>
        <p:blipFill>
          <a:blip r:embed="rId5" cstate="print"/>
          <a:srcRect/>
          <a:stretch>
            <a:fillRect/>
          </a:stretch>
        </p:blipFill>
        <p:spPr bwMode="auto">
          <a:xfrm>
            <a:off x="5758748" y="4808630"/>
            <a:ext cx="3194050" cy="1333500"/>
          </a:xfrm>
          <a:prstGeom prst="rect">
            <a:avLst/>
          </a:prstGeom>
          <a:noFill/>
        </p:spPr>
      </p:pic>
      <p:pic>
        <p:nvPicPr>
          <p:cNvPr id="1029" name="Picture 5" descr="D:\GENERAL DOSING\DOC COMMERCIALE\Nuova_doc\Settori\Chemical 2 copy.jpg"/>
          <p:cNvPicPr>
            <a:picLocks noChangeAspect="1" noChangeArrowheads="1"/>
          </p:cNvPicPr>
          <p:nvPr/>
        </p:nvPicPr>
        <p:blipFill>
          <a:blip r:embed="rId6" cstate="print"/>
          <a:srcRect/>
          <a:stretch>
            <a:fillRect/>
          </a:stretch>
        </p:blipFill>
        <p:spPr bwMode="auto">
          <a:xfrm>
            <a:off x="5788721" y="2373305"/>
            <a:ext cx="3181350" cy="1346200"/>
          </a:xfrm>
          <a:prstGeom prst="rect">
            <a:avLst/>
          </a:prstGeom>
          <a:noFill/>
        </p:spPr>
      </p:pic>
      <p:pic>
        <p:nvPicPr>
          <p:cNvPr id="3" name="Immagine 2">
            <a:extLst>
              <a:ext uri="{FF2B5EF4-FFF2-40B4-BE49-F238E27FC236}">
                <a16:creationId xmlns:a16="http://schemas.microsoft.com/office/drawing/2014/main" id="{99CE5901-BE31-40E0-ABAA-F9F003E410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568" y="3663176"/>
            <a:ext cx="3034580" cy="1350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1794E3A1-4F9B-4459-9C7D-7ABE807DBD4B}"/>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700701" y="404664"/>
            <a:ext cx="7929618" cy="5078313"/>
          </a:xfrm>
          <a:prstGeom prst="rect">
            <a:avLst/>
          </a:prstGeom>
          <a:noFill/>
        </p:spPr>
        <p:txBody>
          <a:bodyPr wrap="square" rtlCol="0">
            <a:spAutoFit/>
          </a:bodyPr>
          <a:lstStyle/>
          <a:p>
            <a:r>
              <a:rPr lang="en-US" dirty="0">
                <a:solidFill>
                  <a:srgbClr val="251F71"/>
                </a:solidFill>
                <a:latin typeface="Candara" pitchFamily="34" charset="0"/>
              </a:rPr>
              <a:t>The company is located in </a:t>
            </a:r>
            <a:r>
              <a:rPr lang="en-US" b="1" dirty="0">
                <a:solidFill>
                  <a:srgbClr val="251F71"/>
                </a:solidFill>
                <a:latin typeface="Candara" pitchFamily="34" charset="0"/>
              </a:rPr>
              <a:t>Modena </a:t>
            </a:r>
            <a:r>
              <a:rPr lang="en-US" dirty="0">
                <a:solidFill>
                  <a:srgbClr val="251F71"/>
                </a:solidFill>
                <a:latin typeface="Candara" pitchFamily="34" charset="0"/>
              </a:rPr>
              <a:t>and is basically configured as a </a:t>
            </a:r>
            <a:r>
              <a:rPr lang="en-US" b="1" dirty="0">
                <a:solidFill>
                  <a:srgbClr val="251F71"/>
                </a:solidFill>
                <a:latin typeface="Candara" pitchFamily="34" charset="0"/>
              </a:rPr>
              <a:t>technical office of mechanical and electrical design with a warehouse and production area. </a:t>
            </a:r>
            <a:r>
              <a:rPr lang="en-US" dirty="0">
                <a:solidFill>
                  <a:srgbClr val="251F71"/>
                </a:solidFill>
                <a:latin typeface="Candara" pitchFamily="34" charset="0"/>
              </a:rPr>
              <a:t>The production consists in three departments dedicated </a:t>
            </a:r>
            <a:r>
              <a:rPr lang="en-US" b="1" dirty="0">
                <a:solidFill>
                  <a:srgbClr val="251F71"/>
                </a:solidFill>
                <a:latin typeface="Candara" pitchFamily="34" charset="0"/>
              </a:rPr>
              <a:t>to welding, mechanical assembly and electric machine edge. </a:t>
            </a: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p:txBody>
      </p:sp>
      <p:sp>
        <p:nvSpPr>
          <p:cNvPr id="10" name="Segnaposto numero diapositiva 9"/>
          <p:cNvSpPr>
            <a:spLocks noGrp="1"/>
          </p:cNvSpPr>
          <p:nvPr>
            <p:ph type="sldNum" sz="quarter" idx="12"/>
          </p:nvPr>
        </p:nvSpPr>
        <p:spPr/>
        <p:txBody>
          <a:bodyPr/>
          <a:lstStyle/>
          <a:p>
            <a:fld id="{27367E49-CC68-4D5C-9113-60D082B60765}" type="slidenum">
              <a:rPr lang="it-IT" smtClean="0"/>
              <a:pPr/>
              <a:t>7</a:t>
            </a:fld>
            <a:endParaRPr lang="it-IT"/>
          </a:p>
        </p:txBody>
      </p:sp>
      <p:sp>
        <p:nvSpPr>
          <p:cNvPr id="11" name="Segnaposto piè di pagina 10"/>
          <p:cNvSpPr>
            <a:spLocks noGrp="1"/>
          </p:cNvSpPr>
          <p:nvPr>
            <p:ph type="ftr" sz="quarter" idx="11"/>
          </p:nvPr>
        </p:nvSpPr>
        <p:spPr/>
        <p:txBody>
          <a:bodyPr/>
          <a:lstStyle/>
          <a:p>
            <a:r>
              <a:rPr lang="it-IT"/>
              <a:t>General Dosing Company Profile</a:t>
            </a:r>
          </a:p>
        </p:txBody>
      </p:sp>
      <p:pic>
        <p:nvPicPr>
          <p:cNvPr id="6" name="Immagine 5">
            <a:extLst>
              <a:ext uri="{FF2B5EF4-FFF2-40B4-BE49-F238E27FC236}">
                <a16:creationId xmlns:a16="http://schemas.microsoft.com/office/drawing/2014/main" id="{DD21A307-D755-4EA6-8278-28FA1F3369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1902" y="3789887"/>
            <a:ext cx="2590567" cy="1728000"/>
          </a:xfrm>
          <a:prstGeom prst="rect">
            <a:avLst/>
          </a:prstGeom>
        </p:spPr>
      </p:pic>
      <p:pic>
        <p:nvPicPr>
          <p:cNvPr id="8" name="Immagine 7">
            <a:extLst>
              <a:ext uri="{FF2B5EF4-FFF2-40B4-BE49-F238E27FC236}">
                <a16:creationId xmlns:a16="http://schemas.microsoft.com/office/drawing/2014/main" id="{F00CC7F1-DF6F-4E7B-88FC-183C801120A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630"/>
          <a:stretch/>
        </p:blipFill>
        <p:spPr>
          <a:xfrm>
            <a:off x="3886970" y="3789040"/>
            <a:ext cx="2341214" cy="1728000"/>
          </a:xfrm>
          <a:prstGeom prst="rect">
            <a:avLst/>
          </a:prstGeom>
        </p:spPr>
      </p:pic>
      <p:pic>
        <p:nvPicPr>
          <p:cNvPr id="15" name="Immagine 14">
            <a:extLst>
              <a:ext uri="{FF2B5EF4-FFF2-40B4-BE49-F238E27FC236}">
                <a16:creationId xmlns:a16="http://schemas.microsoft.com/office/drawing/2014/main" id="{C85A5179-5480-48ED-8F97-D71B2A50BD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4596" y="1845647"/>
            <a:ext cx="2590807" cy="1728000"/>
          </a:xfrm>
          <a:prstGeom prst="rect">
            <a:avLst/>
          </a:prstGeom>
        </p:spPr>
      </p:pic>
      <p:pic>
        <p:nvPicPr>
          <p:cNvPr id="20" name="Immagine 19">
            <a:extLst>
              <a:ext uri="{FF2B5EF4-FFF2-40B4-BE49-F238E27FC236}">
                <a16:creationId xmlns:a16="http://schemas.microsoft.com/office/drawing/2014/main" id="{DBF4CA16-A860-4C69-B0A9-6B51A4DC408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565" r="22625" b="17235"/>
          <a:stretch/>
        </p:blipFill>
        <p:spPr bwMode="auto">
          <a:xfrm>
            <a:off x="3419872" y="1867126"/>
            <a:ext cx="2592288" cy="1728000"/>
          </a:xfrm>
          <a:prstGeom prst="rect">
            <a:avLst/>
          </a:prstGeom>
          <a:ln>
            <a:noFill/>
          </a:ln>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2DFBE75B-EC0A-4422-9238-CE75A550CE9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8395" y="1859332"/>
            <a:ext cx="2341214" cy="1728000"/>
          </a:xfrm>
          <a:prstGeom prst="rect">
            <a:avLst/>
          </a:prstGeom>
        </p:spPr>
      </p:pic>
      <p:pic>
        <p:nvPicPr>
          <p:cNvPr id="17" name="Immagine 16">
            <a:extLst>
              <a:ext uri="{FF2B5EF4-FFF2-40B4-BE49-F238E27FC236}">
                <a16:creationId xmlns:a16="http://schemas.microsoft.com/office/drawing/2014/main" id="{C0D37AC7-CE79-4957-8C0D-3A633C22192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430" r="11700" b="16518"/>
          <a:stretch/>
        </p:blipFill>
        <p:spPr>
          <a:xfrm>
            <a:off x="827584" y="3800310"/>
            <a:ext cx="2977230" cy="172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4681527E-60EA-40AE-B5C9-6A3114105EFF}"/>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714348" y="714356"/>
            <a:ext cx="7929618" cy="5355312"/>
          </a:xfrm>
          <a:prstGeom prst="rect">
            <a:avLst/>
          </a:prstGeom>
          <a:noFill/>
        </p:spPr>
        <p:txBody>
          <a:bodyPr wrap="square" rtlCol="0">
            <a:spAutoFit/>
          </a:bodyPr>
          <a:lstStyle/>
          <a:p>
            <a:endParaRPr lang="it-IT"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a:p>
            <a:endParaRPr lang="en-US" dirty="0">
              <a:solidFill>
                <a:srgbClr val="251F71"/>
              </a:solidFill>
              <a:latin typeface="Candara" pitchFamily="34" charset="0"/>
            </a:endParaRPr>
          </a:p>
        </p:txBody>
      </p:sp>
      <p:sp>
        <p:nvSpPr>
          <p:cNvPr id="10" name="Segnaposto numero diapositiva 9"/>
          <p:cNvSpPr>
            <a:spLocks noGrp="1"/>
          </p:cNvSpPr>
          <p:nvPr>
            <p:ph type="sldNum" sz="quarter" idx="12"/>
          </p:nvPr>
        </p:nvSpPr>
        <p:spPr/>
        <p:txBody>
          <a:bodyPr/>
          <a:lstStyle/>
          <a:p>
            <a:fld id="{27367E49-CC68-4D5C-9113-60D082B60765}" type="slidenum">
              <a:rPr lang="it-IT" smtClean="0"/>
              <a:pPr/>
              <a:t>8</a:t>
            </a:fld>
            <a:endParaRPr lang="it-IT"/>
          </a:p>
        </p:txBody>
      </p:sp>
      <p:sp>
        <p:nvSpPr>
          <p:cNvPr id="11" name="Segnaposto piè di pagina 10"/>
          <p:cNvSpPr>
            <a:spLocks noGrp="1"/>
          </p:cNvSpPr>
          <p:nvPr>
            <p:ph type="ftr" sz="quarter" idx="11"/>
          </p:nvPr>
        </p:nvSpPr>
        <p:spPr/>
        <p:txBody>
          <a:bodyPr/>
          <a:lstStyle/>
          <a:p>
            <a:r>
              <a:rPr lang="it-IT"/>
              <a:t>General Dosing Company Profile</a:t>
            </a:r>
          </a:p>
        </p:txBody>
      </p:sp>
      <p:pic>
        <p:nvPicPr>
          <p:cNvPr id="13" name="Immagine 12">
            <a:extLst>
              <a:ext uri="{FF2B5EF4-FFF2-40B4-BE49-F238E27FC236}">
                <a16:creationId xmlns:a16="http://schemas.microsoft.com/office/drawing/2014/main" id="{FF86982D-D213-468A-B12C-2D6E2805D859}"/>
              </a:ext>
            </a:extLst>
          </p:cNvPr>
          <p:cNvPicPr>
            <a:picLocks noChangeAspect="1"/>
          </p:cNvPicPr>
          <p:nvPr/>
        </p:nvPicPr>
        <p:blipFill rotWithShape="1">
          <a:blip r:embed="rId4"/>
          <a:srcRect l="16188" r="13935" b="18897"/>
          <a:stretch/>
        </p:blipFill>
        <p:spPr bwMode="auto">
          <a:xfrm>
            <a:off x="3512359" y="3429192"/>
            <a:ext cx="2647896" cy="1728000"/>
          </a:xfrm>
          <a:prstGeom prst="rect">
            <a:avLst/>
          </a:prstGeom>
          <a:ln>
            <a:noFill/>
          </a:ln>
          <a:extLst>
            <a:ext uri="{53640926-AAD7-44D8-BBD7-CCE9431645EC}">
              <a14:shadowObscured xmlns:a14="http://schemas.microsoft.com/office/drawing/2010/main"/>
            </a:ext>
          </a:extLst>
        </p:spPr>
      </p:pic>
      <p:pic>
        <p:nvPicPr>
          <p:cNvPr id="17" name="Immagine 16">
            <a:extLst>
              <a:ext uri="{FF2B5EF4-FFF2-40B4-BE49-F238E27FC236}">
                <a16:creationId xmlns:a16="http://schemas.microsoft.com/office/drawing/2014/main" id="{93FBF52E-8C8F-4B6E-9580-39D600DD6B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92" r="22707" b="18620"/>
          <a:stretch/>
        </p:blipFill>
        <p:spPr bwMode="auto">
          <a:xfrm>
            <a:off x="3360312" y="1325708"/>
            <a:ext cx="2666264" cy="1728000"/>
          </a:xfrm>
          <a:prstGeom prst="rect">
            <a:avLst/>
          </a:prstGeom>
          <a:ln>
            <a:noFill/>
          </a:ln>
          <a:extLst>
            <a:ext uri="{53640926-AAD7-44D8-BBD7-CCE9431645EC}">
              <a14:shadowObscured xmlns:a14="http://schemas.microsoft.com/office/drawing/2010/main"/>
            </a:ext>
          </a:extLst>
        </p:spPr>
      </p:pic>
      <p:pic>
        <p:nvPicPr>
          <p:cNvPr id="18" name="Immagine 17">
            <a:extLst>
              <a:ext uri="{FF2B5EF4-FFF2-40B4-BE49-F238E27FC236}">
                <a16:creationId xmlns:a16="http://schemas.microsoft.com/office/drawing/2014/main" id="{A334149B-5989-4629-AAC1-F96C16FCF70B}"/>
              </a:ext>
            </a:extLst>
          </p:cNvPr>
          <p:cNvPicPr>
            <a:picLocks noChangeAspect="1"/>
          </p:cNvPicPr>
          <p:nvPr/>
        </p:nvPicPr>
        <p:blipFill rotWithShape="1">
          <a:blip r:embed="rId6"/>
          <a:srcRect l="16524" r="11914" b="17512"/>
          <a:stretch/>
        </p:blipFill>
        <p:spPr bwMode="auto">
          <a:xfrm>
            <a:off x="629773" y="3429192"/>
            <a:ext cx="2666263" cy="1728000"/>
          </a:xfrm>
          <a:prstGeom prst="rect">
            <a:avLst/>
          </a:prstGeom>
          <a:ln>
            <a:noFill/>
          </a:ln>
          <a:extLst>
            <a:ext uri="{53640926-AAD7-44D8-BBD7-CCE9431645EC}">
              <a14:shadowObscured xmlns:a14="http://schemas.microsoft.com/office/drawing/2010/main"/>
            </a:ext>
          </a:extLst>
        </p:spPr>
      </p:pic>
      <p:pic>
        <p:nvPicPr>
          <p:cNvPr id="19" name="Immagine 18">
            <a:extLst>
              <a:ext uri="{FF2B5EF4-FFF2-40B4-BE49-F238E27FC236}">
                <a16:creationId xmlns:a16="http://schemas.microsoft.com/office/drawing/2014/main" id="{3DF8A9FB-BA7E-40F2-8093-3E4920E1F41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8959" t="4705" r="9456" b="23152"/>
          <a:stretch/>
        </p:blipFill>
        <p:spPr bwMode="auto">
          <a:xfrm>
            <a:off x="566878" y="1325708"/>
            <a:ext cx="2580689" cy="1699749"/>
          </a:xfrm>
          <a:prstGeom prst="rect">
            <a:avLst/>
          </a:prstGeom>
          <a:ln>
            <a:noFill/>
          </a:ln>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AB226F1B-E635-40EB-A7CE-8F4536977ED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548" r="8060" b="16451"/>
          <a:stretch/>
        </p:blipFill>
        <p:spPr>
          <a:xfrm>
            <a:off x="6238865" y="1332180"/>
            <a:ext cx="2647896" cy="1728000"/>
          </a:xfrm>
          <a:prstGeom prst="rect">
            <a:avLst/>
          </a:prstGeom>
        </p:spPr>
      </p:pic>
      <p:pic>
        <p:nvPicPr>
          <p:cNvPr id="6" name="Immagine 5">
            <a:extLst>
              <a:ext uri="{FF2B5EF4-FFF2-40B4-BE49-F238E27FC236}">
                <a16:creationId xmlns:a16="http://schemas.microsoft.com/office/drawing/2014/main" id="{ADA584A4-B01F-4122-BF16-029F82929CC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5445" b="5098"/>
          <a:stretch/>
        </p:blipFill>
        <p:spPr>
          <a:xfrm>
            <a:off x="6307725" y="3418139"/>
            <a:ext cx="2600124" cy="173905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FE5325B4-3641-440F-8BC4-795D7386E2BD}"/>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2357422" y="571480"/>
            <a:ext cx="6572296" cy="2031325"/>
          </a:xfrm>
          <a:prstGeom prst="rect">
            <a:avLst/>
          </a:prstGeom>
          <a:noFill/>
        </p:spPr>
        <p:txBody>
          <a:bodyPr wrap="square" rtlCol="0">
            <a:spAutoFit/>
          </a:bodyPr>
          <a:lstStyle/>
          <a:p>
            <a:endParaRPr lang="it-IT" dirty="0">
              <a:solidFill>
                <a:srgbClr val="251F71"/>
              </a:solidFill>
              <a:latin typeface="Candara" pitchFamily="34" charset="0"/>
            </a:endParaRPr>
          </a:p>
          <a:p>
            <a:r>
              <a:rPr lang="it-IT" b="1" dirty="0">
                <a:solidFill>
                  <a:srgbClr val="251F71"/>
                </a:solidFill>
                <a:latin typeface="Candara" pitchFamily="34" charset="0"/>
              </a:rPr>
              <a:t>-</a:t>
            </a:r>
            <a:r>
              <a:rPr lang="it-IT" dirty="0">
                <a:solidFill>
                  <a:srgbClr val="251F71"/>
                </a:solidFill>
                <a:latin typeface="Candara" pitchFamily="34" charset="0"/>
              </a:rPr>
              <a:t>    </a:t>
            </a:r>
            <a:r>
              <a:rPr lang="en-US" b="1" dirty="0">
                <a:solidFill>
                  <a:srgbClr val="251F71"/>
                </a:solidFill>
                <a:latin typeface="Candara" pitchFamily="34" charset="0"/>
              </a:rPr>
              <a:t>General Direction: Francesco Famà</a:t>
            </a:r>
            <a:endParaRPr lang="it-IT" dirty="0">
              <a:solidFill>
                <a:srgbClr val="251F71"/>
              </a:solidFill>
              <a:latin typeface="Candara" pitchFamily="34" charset="0"/>
            </a:endParaRPr>
          </a:p>
          <a:p>
            <a:r>
              <a:rPr lang="en-US" dirty="0">
                <a:solidFill>
                  <a:srgbClr val="251F71"/>
                </a:solidFill>
                <a:latin typeface="Candara" pitchFamily="34" charset="0"/>
              </a:rPr>
              <a:t>In particular, he serves as </a:t>
            </a:r>
            <a:r>
              <a:rPr lang="en-US" b="1" dirty="0">
                <a:solidFill>
                  <a:srgbClr val="251F71"/>
                </a:solidFill>
                <a:latin typeface="Candara" pitchFamily="34" charset="0"/>
              </a:rPr>
              <a:t>Technical Sales Manager.         </a:t>
            </a:r>
          </a:p>
          <a:p>
            <a:r>
              <a:rPr lang="en-US" dirty="0">
                <a:solidFill>
                  <a:srgbClr val="251F71"/>
                </a:solidFill>
                <a:latin typeface="Candara" pitchFamily="34" charset="0"/>
              </a:rPr>
              <a:t>He defines </a:t>
            </a:r>
            <a:r>
              <a:rPr lang="en-US" dirty="0" err="1">
                <a:solidFill>
                  <a:srgbClr val="251F71"/>
                </a:solidFill>
                <a:latin typeface="Candara" pitchFamily="34" charset="0"/>
              </a:rPr>
              <a:t>fisrt</a:t>
            </a:r>
            <a:r>
              <a:rPr lang="en-US" dirty="0">
                <a:solidFill>
                  <a:srgbClr val="251F71"/>
                </a:solidFill>
                <a:latin typeface="Candara" pitchFamily="34" charset="0"/>
              </a:rPr>
              <a:t>-hand the technical choices underlying the sales proposals and participates in the development of projects of major importance. </a:t>
            </a:r>
            <a:endParaRPr lang="it-IT" dirty="0">
              <a:solidFill>
                <a:srgbClr val="251F71"/>
              </a:solidFill>
              <a:latin typeface="Candara" pitchFamily="34" charset="0"/>
            </a:endParaRPr>
          </a:p>
          <a:p>
            <a:pPr lvl="0"/>
            <a:endParaRPr lang="it-IT" dirty="0">
              <a:solidFill>
                <a:srgbClr val="251F71"/>
              </a:solidFill>
              <a:latin typeface="Candara" pitchFamily="34" charset="0"/>
            </a:endParaRP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9</a:t>
            </a:fld>
            <a:endParaRPr lang="it-IT"/>
          </a:p>
        </p:txBody>
      </p:sp>
      <p:sp>
        <p:nvSpPr>
          <p:cNvPr id="7" name="Segnaposto piè di pagina 6"/>
          <p:cNvSpPr>
            <a:spLocks noGrp="1"/>
          </p:cNvSpPr>
          <p:nvPr>
            <p:ph type="ftr" sz="quarter" idx="11"/>
          </p:nvPr>
        </p:nvSpPr>
        <p:spPr/>
        <p:txBody>
          <a:bodyPr/>
          <a:lstStyle/>
          <a:p>
            <a:r>
              <a:rPr lang="it-IT" dirty="0"/>
              <a:t>General Dosing Company </a:t>
            </a:r>
            <a:r>
              <a:rPr lang="it-IT" dirty="0" err="1"/>
              <a:t>Profile</a:t>
            </a:r>
            <a:endParaRPr lang="it-IT" dirty="0"/>
          </a:p>
        </p:txBody>
      </p:sp>
      <p:sp>
        <p:nvSpPr>
          <p:cNvPr id="10" name="CasellaDiTesto 9"/>
          <p:cNvSpPr txBox="1"/>
          <p:nvPr/>
        </p:nvSpPr>
        <p:spPr>
          <a:xfrm>
            <a:off x="3143240" y="214290"/>
            <a:ext cx="2286016" cy="369332"/>
          </a:xfrm>
          <a:prstGeom prst="rect">
            <a:avLst/>
          </a:prstGeom>
          <a:noFill/>
        </p:spPr>
        <p:txBody>
          <a:bodyPr wrap="square" rtlCol="0">
            <a:spAutoFit/>
          </a:bodyPr>
          <a:lstStyle/>
          <a:p>
            <a:r>
              <a:rPr lang="it-IT" b="1" dirty="0">
                <a:solidFill>
                  <a:srgbClr val="95B4A9"/>
                </a:solidFill>
              </a:rPr>
              <a:t>THE ORGANIZATION</a:t>
            </a:r>
          </a:p>
        </p:txBody>
      </p:sp>
      <p:sp>
        <p:nvSpPr>
          <p:cNvPr id="12" name="CasellaDiTesto 11"/>
          <p:cNvSpPr txBox="1"/>
          <p:nvPr/>
        </p:nvSpPr>
        <p:spPr>
          <a:xfrm>
            <a:off x="2357422" y="2786058"/>
            <a:ext cx="6215106" cy="923330"/>
          </a:xfrm>
          <a:prstGeom prst="rect">
            <a:avLst/>
          </a:prstGeom>
          <a:noFill/>
        </p:spPr>
        <p:txBody>
          <a:bodyPr wrap="square" rtlCol="0">
            <a:spAutoFit/>
          </a:bodyPr>
          <a:lstStyle/>
          <a:p>
            <a:pPr lvl="0"/>
            <a:r>
              <a:rPr lang="en-US" b="1" dirty="0">
                <a:solidFill>
                  <a:srgbClr val="251F71"/>
                </a:solidFill>
                <a:latin typeface="Candara" pitchFamily="34" charset="0"/>
              </a:rPr>
              <a:t> - Marketing Department: Viola Famà</a:t>
            </a:r>
          </a:p>
          <a:p>
            <a:pPr lvl="0"/>
            <a:r>
              <a:rPr lang="en-US" dirty="0">
                <a:solidFill>
                  <a:srgbClr val="251F71"/>
                </a:solidFill>
                <a:latin typeface="Candara" pitchFamily="34" charset="0"/>
              </a:rPr>
              <a:t>She deals with finding new customers and new market segments.</a:t>
            </a:r>
            <a:endParaRPr lang="it-IT" b="1" dirty="0"/>
          </a:p>
        </p:txBody>
      </p:sp>
      <p:sp>
        <p:nvSpPr>
          <p:cNvPr id="13" name="CasellaDiTesto 12"/>
          <p:cNvSpPr txBox="1"/>
          <p:nvPr/>
        </p:nvSpPr>
        <p:spPr>
          <a:xfrm>
            <a:off x="2286016" y="4214818"/>
            <a:ext cx="7000892" cy="1200329"/>
          </a:xfrm>
          <a:prstGeom prst="rect">
            <a:avLst/>
          </a:prstGeom>
          <a:noFill/>
        </p:spPr>
        <p:txBody>
          <a:bodyPr wrap="square" rtlCol="0">
            <a:spAutoFit/>
          </a:bodyPr>
          <a:lstStyle/>
          <a:p>
            <a:pPr lvl="0"/>
            <a:r>
              <a:rPr lang="en-US" b="1" dirty="0">
                <a:solidFill>
                  <a:srgbClr val="251F71"/>
                </a:solidFill>
                <a:latin typeface="Candara" pitchFamily="34" charset="0"/>
              </a:rPr>
              <a:t> - Credit Manager and Controller: Elisabetta Famà</a:t>
            </a:r>
            <a:endParaRPr lang="it-IT" dirty="0">
              <a:solidFill>
                <a:srgbClr val="251F71"/>
              </a:solidFill>
              <a:latin typeface="Candara" pitchFamily="34" charset="0"/>
            </a:endParaRPr>
          </a:p>
          <a:p>
            <a:r>
              <a:rPr lang="en-US" dirty="0">
                <a:solidFill>
                  <a:srgbClr val="251F71"/>
                </a:solidFill>
                <a:latin typeface="Candara" pitchFamily="34" charset="0"/>
              </a:rPr>
              <a:t>She monitors the progress of contracts with relative economic and financial reporting. She manages the treasury and the banking relationships.</a:t>
            </a:r>
          </a:p>
        </p:txBody>
      </p:sp>
      <p:pic>
        <p:nvPicPr>
          <p:cNvPr id="5126" name="Picture 6" descr="C:\Documents and Settings\FF\Desktop\BulkHandling\Files_aux\Foto\Marketing.jpeg"/>
          <p:cNvPicPr>
            <a:picLocks noChangeAspect="1" noChangeArrowheads="1"/>
          </p:cNvPicPr>
          <p:nvPr/>
        </p:nvPicPr>
        <p:blipFill>
          <a:blip r:embed="rId4"/>
          <a:srcRect r="4545"/>
          <a:stretch>
            <a:fillRect/>
          </a:stretch>
        </p:blipFill>
        <p:spPr bwMode="auto">
          <a:xfrm>
            <a:off x="125984" y="2786058"/>
            <a:ext cx="2160000" cy="1505818"/>
          </a:xfrm>
          <a:prstGeom prst="rect">
            <a:avLst/>
          </a:prstGeom>
          <a:noFill/>
        </p:spPr>
      </p:pic>
      <p:pic>
        <p:nvPicPr>
          <p:cNvPr id="5127" name="Picture 7" descr="C:\Documents and Settings\FF\Desktop\BulkHandling\Files_aux\Foto\qualityControl.jpg"/>
          <p:cNvPicPr>
            <a:picLocks noChangeAspect="1" noChangeArrowheads="1"/>
          </p:cNvPicPr>
          <p:nvPr/>
        </p:nvPicPr>
        <p:blipFill>
          <a:blip r:embed="rId5"/>
          <a:srcRect l="6543" r="8135" b="23566"/>
          <a:stretch>
            <a:fillRect/>
          </a:stretch>
        </p:blipFill>
        <p:spPr bwMode="auto">
          <a:xfrm>
            <a:off x="125984" y="4500570"/>
            <a:ext cx="2160000" cy="1280524"/>
          </a:xfrm>
          <a:prstGeom prst="rect">
            <a:avLst/>
          </a:prstGeom>
          <a:noFill/>
        </p:spPr>
      </p:pic>
      <p:pic>
        <p:nvPicPr>
          <p:cNvPr id="5128" name="Picture 8" descr="C:\Documents and Settings\FF\Desktop\BulkHandling\Files_aux\Foto\top-IT-trends-2014.png"/>
          <p:cNvPicPr>
            <a:picLocks noChangeAspect="1" noChangeArrowheads="1"/>
          </p:cNvPicPr>
          <p:nvPr/>
        </p:nvPicPr>
        <p:blipFill>
          <a:blip r:embed="rId6"/>
          <a:srcRect/>
          <a:stretch>
            <a:fillRect/>
          </a:stretch>
        </p:blipFill>
        <p:spPr bwMode="auto">
          <a:xfrm>
            <a:off x="125984" y="500042"/>
            <a:ext cx="2160000" cy="216555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74816FAA-96DF-4203-8646-C24315E12494}"/>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642910" y="214290"/>
            <a:ext cx="2286016" cy="369332"/>
          </a:xfrm>
          <a:prstGeom prst="rect">
            <a:avLst/>
          </a:prstGeom>
          <a:noFill/>
        </p:spPr>
        <p:txBody>
          <a:bodyPr wrap="square" rtlCol="0">
            <a:spAutoFit/>
          </a:bodyPr>
          <a:lstStyle/>
          <a:p>
            <a:r>
              <a:rPr lang="en-US" b="1" u="sng" dirty="0">
                <a:solidFill>
                  <a:srgbClr val="95B4A9"/>
                </a:solidFill>
                <a:latin typeface="Candara" pitchFamily="34" charset="0"/>
              </a:rPr>
              <a:t>THE ORGANIZATION</a:t>
            </a: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10</a:t>
            </a:fld>
            <a:endParaRPr lang="it-IT"/>
          </a:p>
        </p:txBody>
      </p:sp>
      <p:sp>
        <p:nvSpPr>
          <p:cNvPr id="7" name="Segnaposto piè di pagina 6"/>
          <p:cNvSpPr>
            <a:spLocks noGrp="1"/>
          </p:cNvSpPr>
          <p:nvPr>
            <p:ph type="ftr" sz="quarter" idx="11"/>
          </p:nvPr>
        </p:nvSpPr>
        <p:spPr/>
        <p:txBody>
          <a:bodyPr/>
          <a:lstStyle/>
          <a:p>
            <a:r>
              <a:rPr lang="it-IT" dirty="0"/>
              <a:t>General Dosing Company </a:t>
            </a:r>
            <a:r>
              <a:rPr lang="it-IT" dirty="0" err="1"/>
              <a:t>Profile</a:t>
            </a:r>
            <a:endParaRPr lang="it-IT" dirty="0"/>
          </a:p>
        </p:txBody>
      </p:sp>
      <p:pic>
        <p:nvPicPr>
          <p:cNvPr id="5125" name="Picture 5" descr="F:\SBS SERVER 07-2011\DOC COMMERCIALE\ARCHIVIO FOTO GENERICHE\2588347668_a1006846fa-380x295.jpg"/>
          <p:cNvPicPr>
            <a:picLocks noChangeAspect="1" noChangeArrowheads="1"/>
          </p:cNvPicPr>
          <p:nvPr/>
        </p:nvPicPr>
        <p:blipFill>
          <a:blip r:embed="rId4"/>
          <a:srcRect/>
          <a:stretch>
            <a:fillRect/>
          </a:stretch>
        </p:blipFill>
        <p:spPr bwMode="auto">
          <a:xfrm>
            <a:off x="214282" y="907009"/>
            <a:ext cx="1800000" cy="1397368"/>
          </a:xfrm>
          <a:prstGeom prst="rect">
            <a:avLst/>
          </a:prstGeom>
          <a:noFill/>
        </p:spPr>
      </p:pic>
      <p:sp>
        <p:nvSpPr>
          <p:cNvPr id="9" name="CasellaDiTesto 8"/>
          <p:cNvSpPr txBox="1"/>
          <p:nvPr/>
        </p:nvSpPr>
        <p:spPr>
          <a:xfrm>
            <a:off x="2143108" y="692696"/>
            <a:ext cx="6715172" cy="2031325"/>
          </a:xfrm>
          <a:prstGeom prst="rect">
            <a:avLst/>
          </a:prstGeom>
          <a:noFill/>
        </p:spPr>
        <p:txBody>
          <a:bodyPr wrap="square" rtlCol="0">
            <a:spAutoFit/>
          </a:bodyPr>
          <a:lstStyle/>
          <a:p>
            <a:r>
              <a:rPr lang="en-US" dirty="0">
                <a:solidFill>
                  <a:srgbClr val="251F71"/>
                </a:solidFill>
                <a:latin typeface="Candara" pitchFamily="34" charset="0"/>
              </a:rPr>
              <a:t> - </a:t>
            </a:r>
            <a:r>
              <a:rPr lang="en-US" b="1" dirty="0">
                <a:solidFill>
                  <a:srgbClr val="251F71"/>
                </a:solidFill>
                <a:latin typeface="Candara" pitchFamily="34" charset="0"/>
              </a:rPr>
              <a:t>Mechanical technical department: Gabriele </a:t>
            </a:r>
            <a:r>
              <a:rPr lang="en-US" b="1" dirty="0" err="1">
                <a:solidFill>
                  <a:srgbClr val="251F71"/>
                </a:solidFill>
                <a:latin typeface="Candara" pitchFamily="34" charset="0"/>
              </a:rPr>
              <a:t>Bernardoni</a:t>
            </a:r>
            <a:endParaRPr lang="it-IT" b="1" dirty="0">
              <a:solidFill>
                <a:srgbClr val="251F71"/>
              </a:solidFill>
              <a:latin typeface="Candara" pitchFamily="34" charset="0"/>
            </a:endParaRPr>
          </a:p>
          <a:p>
            <a:r>
              <a:rPr lang="en-US" dirty="0">
                <a:solidFill>
                  <a:srgbClr val="251F71"/>
                </a:solidFill>
                <a:latin typeface="Candara" pitchFamily="34" charset="0"/>
              </a:rPr>
              <a:t>He develops technically the production orders, produces constructive drawings, takes care of purchases and follows the logistics of mechanical materials and carpentry. He participates with the General Direction in the research and development of new machines and systems.  </a:t>
            </a:r>
          </a:p>
          <a:p>
            <a:r>
              <a:rPr lang="en-US" dirty="0">
                <a:solidFill>
                  <a:srgbClr val="251F71"/>
                </a:solidFill>
                <a:latin typeface="Candara" pitchFamily="34" charset="0"/>
              </a:rPr>
              <a:t> </a:t>
            </a:r>
            <a:endParaRPr lang="it-IT" dirty="0">
              <a:solidFill>
                <a:srgbClr val="251F71"/>
              </a:solidFill>
              <a:latin typeface="Candara" pitchFamily="34" charset="0"/>
            </a:endParaRPr>
          </a:p>
        </p:txBody>
      </p:sp>
      <p:sp>
        <p:nvSpPr>
          <p:cNvPr id="10" name="CasellaDiTesto 9"/>
          <p:cNvSpPr txBox="1"/>
          <p:nvPr/>
        </p:nvSpPr>
        <p:spPr>
          <a:xfrm>
            <a:off x="2214546" y="2708920"/>
            <a:ext cx="6643734" cy="2031325"/>
          </a:xfrm>
          <a:prstGeom prst="rect">
            <a:avLst/>
          </a:prstGeom>
          <a:noFill/>
        </p:spPr>
        <p:txBody>
          <a:bodyPr wrap="square" rtlCol="0">
            <a:spAutoFit/>
          </a:bodyPr>
          <a:lstStyle/>
          <a:p>
            <a:pPr>
              <a:buFontTx/>
              <a:buChar char="-"/>
            </a:pPr>
            <a:r>
              <a:rPr lang="en-US" b="1" dirty="0">
                <a:solidFill>
                  <a:srgbClr val="251F71"/>
                </a:solidFill>
                <a:latin typeface="Candara" pitchFamily="34" charset="0"/>
              </a:rPr>
              <a:t>Technical electric department: Giuseppe Macrì</a:t>
            </a:r>
            <a:endParaRPr lang="it-IT" b="1" dirty="0">
              <a:solidFill>
                <a:srgbClr val="251F71"/>
              </a:solidFill>
              <a:latin typeface="Candara" pitchFamily="34" charset="0"/>
            </a:endParaRPr>
          </a:p>
          <a:p>
            <a:r>
              <a:rPr lang="en-US" dirty="0">
                <a:solidFill>
                  <a:srgbClr val="251F71"/>
                </a:solidFill>
                <a:latin typeface="Candara" pitchFamily="34" charset="0"/>
              </a:rPr>
              <a:t>He deals with electrical design and automation defining the specifications of the plant and providing the purchase of electrical and electronic contract details. He also deals with laboratory tests, coordinates and  participates actively in the phases of testing and start-up at customers.</a:t>
            </a:r>
            <a:endParaRPr lang="it-IT" dirty="0">
              <a:solidFill>
                <a:srgbClr val="251F71"/>
              </a:solidFill>
              <a:latin typeface="Candara" pitchFamily="34" charset="0"/>
            </a:endParaRPr>
          </a:p>
          <a:p>
            <a:endParaRPr lang="it-IT" dirty="0"/>
          </a:p>
        </p:txBody>
      </p:sp>
      <p:pic>
        <p:nvPicPr>
          <p:cNvPr id="12" name="Picture 5" descr="F:\SBS SERVER 07-2011\DOC COMMERCIALE\ARCHIVIO FOTO GENERICHE\Automazione.png"/>
          <p:cNvPicPr>
            <a:picLocks noChangeAspect="1" noChangeArrowheads="1"/>
          </p:cNvPicPr>
          <p:nvPr/>
        </p:nvPicPr>
        <p:blipFill>
          <a:blip r:embed="rId5" cstate="print"/>
          <a:srcRect/>
          <a:stretch>
            <a:fillRect/>
          </a:stretch>
        </p:blipFill>
        <p:spPr bwMode="auto">
          <a:xfrm>
            <a:off x="214282" y="2914317"/>
            <a:ext cx="1800000" cy="1350088"/>
          </a:xfrm>
          <a:prstGeom prst="rect">
            <a:avLst/>
          </a:prstGeom>
          <a:noFill/>
        </p:spPr>
      </p:pic>
      <p:pic>
        <p:nvPicPr>
          <p:cNvPr id="13" name="Picture 6" descr="D:\GENERAL DOSING\DOC COMMERCIALE\Nuova_doc\Foto\automazione\Architettura_HW\P_ST70_XX_05647J.jpg">
            <a:extLst>
              <a:ext uri="{FF2B5EF4-FFF2-40B4-BE49-F238E27FC236}">
                <a16:creationId xmlns:a16="http://schemas.microsoft.com/office/drawing/2014/main" id="{7371544B-6A9B-404C-B0D8-2CB0BB59EC6C}"/>
              </a:ext>
            </a:extLst>
          </p:cNvPr>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89704" y="4827577"/>
            <a:ext cx="2340000" cy="1441440"/>
          </a:xfrm>
          <a:prstGeom prst="rect">
            <a:avLst/>
          </a:prstGeom>
          <a:noFill/>
        </p:spPr>
      </p:pic>
      <p:sp>
        <p:nvSpPr>
          <p:cNvPr id="15" name="CasellaDiTesto 14">
            <a:extLst>
              <a:ext uri="{FF2B5EF4-FFF2-40B4-BE49-F238E27FC236}">
                <a16:creationId xmlns:a16="http://schemas.microsoft.com/office/drawing/2014/main" id="{0DF5F086-DAF3-4B18-AF3E-6EC66BD5756E}"/>
              </a:ext>
            </a:extLst>
          </p:cNvPr>
          <p:cNvSpPr txBox="1"/>
          <p:nvPr/>
        </p:nvSpPr>
        <p:spPr>
          <a:xfrm>
            <a:off x="2267744" y="4725144"/>
            <a:ext cx="6786578" cy="1477328"/>
          </a:xfrm>
          <a:prstGeom prst="rect">
            <a:avLst/>
          </a:prstGeom>
          <a:noFill/>
        </p:spPr>
        <p:txBody>
          <a:bodyPr wrap="square" rtlCol="0">
            <a:spAutoFit/>
          </a:bodyPr>
          <a:lstStyle/>
          <a:p>
            <a:pPr>
              <a:buFontTx/>
              <a:buChar char="-"/>
            </a:pPr>
            <a:r>
              <a:rPr lang="en-US" b="1" dirty="0">
                <a:solidFill>
                  <a:srgbClr val="251F71"/>
                </a:solidFill>
                <a:latin typeface="Candara" pitchFamily="34" charset="0"/>
              </a:rPr>
              <a:t>Automation and Software Office : Simone </a:t>
            </a:r>
            <a:r>
              <a:rPr lang="en-US" b="1" dirty="0" err="1">
                <a:solidFill>
                  <a:srgbClr val="251F71"/>
                </a:solidFill>
                <a:latin typeface="Candara" pitchFamily="34" charset="0"/>
              </a:rPr>
              <a:t>Pellacani</a:t>
            </a:r>
            <a:endParaRPr lang="it-IT" b="1" dirty="0">
              <a:solidFill>
                <a:srgbClr val="251F71"/>
              </a:solidFill>
              <a:latin typeface="Candara" pitchFamily="34" charset="0"/>
            </a:endParaRPr>
          </a:p>
          <a:p>
            <a:r>
              <a:rPr lang="en-US" dirty="0">
                <a:solidFill>
                  <a:srgbClr val="251F71"/>
                </a:solidFill>
                <a:latin typeface="Candara" pitchFamily="34" charset="0"/>
              </a:rPr>
              <a:t>He develops control software on PLC and pc based on the order specifications. He also designs </a:t>
            </a:r>
            <a:r>
              <a:rPr lang="en-US" b="1" dirty="0">
                <a:solidFill>
                  <a:srgbClr val="251F71"/>
                </a:solidFill>
                <a:latin typeface="Candara" pitchFamily="34" charset="0"/>
              </a:rPr>
              <a:t>supervision, data collection and sharing software for Industry 4.0.</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1D0B2485-1944-47A6-87BB-F2364EFB2975}"/>
              </a:ext>
            </a:extLst>
          </p:cNvPr>
          <p:cNvPicPr>
            <a:picLocks noChangeAspect="1"/>
          </p:cNvPicPr>
          <p:nvPr/>
        </p:nvPicPr>
        <p:blipFill rotWithShape="1">
          <a:blip r:embed="rId3">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5" name="CasellaDiTesto 4"/>
          <p:cNvSpPr txBox="1"/>
          <p:nvPr/>
        </p:nvSpPr>
        <p:spPr>
          <a:xfrm>
            <a:off x="357158" y="285728"/>
            <a:ext cx="8786842" cy="6186309"/>
          </a:xfrm>
          <a:prstGeom prst="rect">
            <a:avLst/>
          </a:prstGeom>
          <a:noFill/>
        </p:spPr>
        <p:txBody>
          <a:bodyPr wrap="square" rtlCol="0">
            <a:spAutoFit/>
          </a:bodyPr>
          <a:lstStyle/>
          <a:p>
            <a:r>
              <a:rPr lang="it-IT" b="1" u="sng" dirty="0">
                <a:solidFill>
                  <a:srgbClr val="95B4A9"/>
                </a:solidFill>
              </a:rPr>
              <a:t>THE PRODUCTIVE ACTIVITIES</a:t>
            </a:r>
            <a:endParaRPr lang="it-IT" dirty="0">
              <a:solidFill>
                <a:srgbClr val="95B4A9"/>
              </a:solidFill>
            </a:endParaRPr>
          </a:p>
          <a:p>
            <a:r>
              <a:rPr lang="en-US" dirty="0">
                <a:solidFill>
                  <a:srgbClr val="281288"/>
                </a:solidFill>
              </a:rPr>
              <a:t> </a:t>
            </a:r>
            <a:endParaRPr lang="it-IT" dirty="0">
              <a:solidFill>
                <a:srgbClr val="281288"/>
              </a:solidFill>
            </a:endParaRPr>
          </a:p>
          <a:p>
            <a:r>
              <a:rPr lang="en-US" dirty="0">
                <a:solidFill>
                  <a:srgbClr val="251F71"/>
                </a:solidFill>
              </a:rPr>
              <a:t>Domestic production covers the following activities:</a:t>
            </a:r>
          </a:p>
          <a:p>
            <a:endParaRPr lang="it-IT" dirty="0">
              <a:solidFill>
                <a:srgbClr val="251F71"/>
              </a:solidFill>
            </a:endParaRPr>
          </a:p>
          <a:p>
            <a:pPr lvl="0"/>
            <a:r>
              <a:rPr lang="en-US" b="1" i="1" dirty="0">
                <a:solidFill>
                  <a:srgbClr val="251F71"/>
                </a:solidFill>
              </a:rPr>
              <a:t>                                 - Welding </a:t>
            </a:r>
            <a:r>
              <a:rPr lang="en-US" dirty="0">
                <a:solidFill>
                  <a:srgbClr val="251F71"/>
                </a:solidFill>
              </a:rPr>
              <a:t>of stainless steel carpentry parts, passivation and surface</a:t>
            </a:r>
          </a:p>
          <a:p>
            <a:pPr lvl="0"/>
            <a:r>
              <a:rPr lang="en-US" dirty="0">
                <a:solidFill>
                  <a:srgbClr val="251F71"/>
                </a:solidFill>
              </a:rPr>
              <a:t>                                    finish.</a:t>
            </a:r>
          </a:p>
          <a:p>
            <a:pPr lvl="0"/>
            <a:r>
              <a:rPr lang="en-US" dirty="0">
                <a:solidFill>
                  <a:srgbClr val="251F71"/>
                </a:solidFill>
              </a:rPr>
              <a:t>                                   </a:t>
            </a:r>
            <a:endParaRPr lang="it-IT" dirty="0">
              <a:solidFill>
                <a:srgbClr val="251F71"/>
              </a:solidFill>
            </a:endParaRPr>
          </a:p>
          <a:p>
            <a:pPr lvl="0"/>
            <a:r>
              <a:rPr lang="en-US" dirty="0">
                <a:solidFill>
                  <a:srgbClr val="251F71"/>
                </a:solidFill>
              </a:rPr>
              <a:t>                                 - </a:t>
            </a:r>
            <a:r>
              <a:rPr lang="en-US" b="1" i="1" dirty="0">
                <a:solidFill>
                  <a:srgbClr val="251F71"/>
                </a:solidFill>
              </a:rPr>
              <a:t>Mechanical assembly </a:t>
            </a:r>
            <a:r>
              <a:rPr lang="en-US" dirty="0">
                <a:solidFill>
                  <a:srgbClr val="251F71"/>
                </a:solidFill>
              </a:rPr>
              <a:t>of semi-finished products </a:t>
            </a:r>
          </a:p>
          <a:p>
            <a:pPr lvl="0"/>
            <a:r>
              <a:rPr lang="en-US" dirty="0">
                <a:solidFill>
                  <a:srgbClr val="251F71"/>
                </a:solidFill>
              </a:rPr>
              <a:t>                                and finished machines.</a:t>
            </a:r>
          </a:p>
          <a:p>
            <a:pPr lvl="0"/>
            <a:endParaRPr lang="it-IT" dirty="0">
              <a:solidFill>
                <a:srgbClr val="251F71"/>
              </a:solidFill>
            </a:endParaRPr>
          </a:p>
          <a:p>
            <a:pPr lvl="0"/>
            <a:r>
              <a:rPr lang="en-US" dirty="0">
                <a:solidFill>
                  <a:srgbClr val="251F71"/>
                </a:solidFill>
              </a:rPr>
              <a:t>                                 - Equipment of both electric and pneumatic </a:t>
            </a:r>
          </a:p>
          <a:p>
            <a:pPr lvl="0"/>
            <a:r>
              <a:rPr lang="en-US" dirty="0">
                <a:solidFill>
                  <a:srgbClr val="251F71"/>
                </a:solidFill>
              </a:rPr>
              <a:t>                                    machine edge. </a:t>
            </a:r>
          </a:p>
          <a:p>
            <a:pPr lvl="0"/>
            <a:endParaRPr lang="it-IT" dirty="0">
              <a:solidFill>
                <a:srgbClr val="251F71"/>
              </a:solidFill>
            </a:endParaRPr>
          </a:p>
          <a:p>
            <a:pPr lvl="0"/>
            <a:r>
              <a:rPr lang="en-US" dirty="0">
                <a:solidFill>
                  <a:srgbClr val="251F71"/>
                </a:solidFill>
              </a:rPr>
              <a:t>                                 - </a:t>
            </a:r>
            <a:r>
              <a:rPr lang="en-US" b="1" dirty="0">
                <a:solidFill>
                  <a:srgbClr val="251F71"/>
                </a:solidFill>
              </a:rPr>
              <a:t>Final testing and testing of the machines</a:t>
            </a:r>
            <a:r>
              <a:rPr lang="en-US" dirty="0">
                <a:solidFill>
                  <a:srgbClr val="251F71"/>
                </a:solidFill>
              </a:rPr>
              <a:t>.</a:t>
            </a:r>
            <a:endParaRPr lang="it-IT" dirty="0">
              <a:solidFill>
                <a:srgbClr val="251F71"/>
              </a:solidFill>
            </a:endParaRPr>
          </a:p>
          <a:p>
            <a:pPr lvl="0"/>
            <a:r>
              <a:rPr lang="en-US" dirty="0">
                <a:solidFill>
                  <a:srgbClr val="251F71"/>
                </a:solidFill>
              </a:rPr>
              <a:t>                                </a:t>
            </a:r>
          </a:p>
          <a:p>
            <a:pPr lvl="0"/>
            <a:r>
              <a:rPr lang="en-US" dirty="0">
                <a:solidFill>
                  <a:srgbClr val="251F71"/>
                </a:solidFill>
              </a:rPr>
              <a:t>                                 </a:t>
            </a:r>
            <a:r>
              <a:rPr lang="en-US" b="1" dirty="0">
                <a:solidFill>
                  <a:srgbClr val="251F71"/>
                </a:solidFill>
              </a:rPr>
              <a:t>- Packing and shipping.</a:t>
            </a:r>
            <a:endParaRPr lang="it-IT" b="1" dirty="0">
              <a:solidFill>
                <a:srgbClr val="251F71"/>
              </a:solidFill>
            </a:endParaRPr>
          </a:p>
          <a:p>
            <a:endParaRPr lang="en-US" dirty="0">
              <a:solidFill>
                <a:srgbClr val="251F71"/>
              </a:solidFill>
            </a:endParaRPr>
          </a:p>
          <a:p>
            <a:r>
              <a:rPr lang="en-US" dirty="0"/>
              <a:t> </a:t>
            </a:r>
            <a:r>
              <a:rPr lang="en-US" dirty="0">
                <a:solidFill>
                  <a:srgbClr val="251F71"/>
                </a:solidFill>
              </a:rPr>
              <a:t>Laser cutting machining, bending, </a:t>
            </a:r>
            <a:r>
              <a:rPr lang="en-US" dirty="0" err="1">
                <a:solidFill>
                  <a:srgbClr val="251F71"/>
                </a:solidFill>
              </a:rPr>
              <a:t>calendering</a:t>
            </a:r>
            <a:r>
              <a:rPr lang="en-US" dirty="0">
                <a:solidFill>
                  <a:srgbClr val="251F71"/>
                </a:solidFill>
              </a:rPr>
              <a:t> and</a:t>
            </a:r>
            <a:br>
              <a:rPr lang="en-US" dirty="0">
                <a:solidFill>
                  <a:srgbClr val="251F71"/>
                </a:solidFill>
              </a:rPr>
            </a:br>
            <a:r>
              <a:rPr lang="en-US" dirty="0">
                <a:solidFill>
                  <a:srgbClr val="251F71"/>
                </a:solidFill>
              </a:rPr>
              <a:t>perforation to design of the carpentry are commissioned to</a:t>
            </a:r>
            <a:br>
              <a:rPr lang="en-US" dirty="0">
                <a:solidFill>
                  <a:srgbClr val="251F71"/>
                </a:solidFill>
              </a:rPr>
            </a:br>
            <a:r>
              <a:rPr lang="en-US" dirty="0">
                <a:solidFill>
                  <a:srgbClr val="251F71"/>
                </a:solidFill>
              </a:rPr>
              <a:t>external suppliers, as well as mechanical machining on automatic machines. Also the wiring of electrical panels, as well as the possible realization of electrical systems at the customer, is carried out by external suppliers on project General Dosing.</a:t>
            </a:r>
            <a:endParaRPr lang="it-IT" dirty="0">
              <a:solidFill>
                <a:srgbClr val="251F71"/>
              </a:solidFill>
            </a:endParaRPr>
          </a:p>
        </p:txBody>
      </p:sp>
      <p:sp>
        <p:nvSpPr>
          <p:cNvPr id="6" name="Segnaposto numero diapositiva 5"/>
          <p:cNvSpPr>
            <a:spLocks noGrp="1"/>
          </p:cNvSpPr>
          <p:nvPr>
            <p:ph type="sldNum" sz="quarter" idx="12"/>
          </p:nvPr>
        </p:nvSpPr>
        <p:spPr/>
        <p:txBody>
          <a:bodyPr/>
          <a:lstStyle/>
          <a:p>
            <a:fld id="{27367E49-CC68-4D5C-9113-60D082B60765}" type="slidenum">
              <a:rPr lang="it-IT" smtClean="0"/>
              <a:pPr/>
              <a:t>11</a:t>
            </a:fld>
            <a:endParaRPr lang="it-IT"/>
          </a:p>
        </p:txBody>
      </p:sp>
      <p:sp>
        <p:nvSpPr>
          <p:cNvPr id="7" name="Segnaposto piè di pagina 6"/>
          <p:cNvSpPr>
            <a:spLocks noGrp="1"/>
          </p:cNvSpPr>
          <p:nvPr>
            <p:ph type="ftr" sz="quarter" idx="11"/>
          </p:nvPr>
        </p:nvSpPr>
        <p:spPr/>
        <p:txBody>
          <a:bodyPr/>
          <a:lstStyle/>
          <a:p>
            <a:r>
              <a:rPr lang="it-IT"/>
              <a:t>General Dosing Company Profile</a:t>
            </a:r>
          </a:p>
        </p:txBody>
      </p:sp>
      <p:pic>
        <p:nvPicPr>
          <p:cNvPr id="7170" name="Picture 2" descr="C:\Documents and Settings\FF\Desktop\BulkHandling\Files_aux\Foto\saldatura.jpg"/>
          <p:cNvPicPr>
            <a:picLocks noChangeAspect="1" noChangeArrowheads="1"/>
          </p:cNvPicPr>
          <p:nvPr/>
        </p:nvPicPr>
        <p:blipFill>
          <a:blip r:embed="rId5"/>
          <a:srcRect/>
          <a:stretch>
            <a:fillRect/>
          </a:stretch>
        </p:blipFill>
        <p:spPr bwMode="auto">
          <a:xfrm>
            <a:off x="271670" y="1357298"/>
            <a:ext cx="1800000" cy="1291406"/>
          </a:xfrm>
          <a:prstGeom prst="rect">
            <a:avLst/>
          </a:prstGeom>
          <a:noFill/>
        </p:spPr>
      </p:pic>
      <p:pic>
        <p:nvPicPr>
          <p:cNvPr id="7171" name="Picture 3" descr="C:\Documents and Settings\FF\Desktop\BulkHandling\Files_aux\Foto\montaggio meccanico.jpg"/>
          <p:cNvPicPr>
            <a:picLocks noChangeAspect="1" noChangeArrowheads="1"/>
          </p:cNvPicPr>
          <p:nvPr/>
        </p:nvPicPr>
        <p:blipFill>
          <a:blip r:embed="rId6"/>
          <a:srcRect t="10689" b="9935"/>
          <a:stretch>
            <a:fillRect/>
          </a:stretch>
        </p:blipFill>
        <p:spPr bwMode="auto">
          <a:xfrm>
            <a:off x="7186512" y="1934324"/>
            <a:ext cx="1800000" cy="1428760"/>
          </a:xfrm>
          <a:prstGeom prst="rect">
            <a:avLst/>
          </a:prstGeom>
          <a:noFill/>
        </p:spPr>
      </p:pic>
      <p:pic>
        <p:nvPicPr>
          <p:cNvPr id="7172" name="Picture 4" descr="C:\Documents and Settings\FF\Desktop\BulkHandling\Files_aux\Foto\Test impianto.jpeg"/>
          <p:cNvPicPr>
            <a:picLocks noChangeAspect="1" noChangeArrowheads="1"/>
          </p:cNvPicPr>
          <p:nvPr/>
        </p:nvPicPr>
        <p:blipFill>
          <a:blip r:embed="rId7"/>
          <a:srcRect l="22500" r="4999"/>
          <a:stretch>
            <a:fillRect/>
          </a:stretch>
        </p:blipFill>
        <p:spPr bwMode="auto">
          <a:xfrm>
            <a:off x="357158" y="3025106"/>
            <a:ext cx="1800000" cy="1390335"/>
          </a:xfrm>
          <a:prstGeom prst="rect">
            <a:avLst/>
          </a:prstGeom>
          <a:noFill/>
        </p:spPr>
      </p:pic>
      <p:pic>
        <p:nvPicPr>
          <p:cNvPr id="1026" name="Picture 2" descr="C:\Documents and Settings\FF\Desktop\BulkHandling\Files_aux\Foto\imballaggio3.jpeg"/>
          <p:cNvPicPr>
            <a:picLocks noChangeAspect="1" noChangeArrowheads="1"/>
          </p:cNvPicPr>
          <p:nvPr/>
        </p:nvPicPr>
        <p:blipFill>
          <a:blip r:embed="rId8"/>
          <a:srcRect/>
          <a:stretch>
            <a:fillRect/>
          </a:stretch>
        </p:blipFill>
        <p:spPr bwMode="auto">
          <a:xfrm>
            <a:off x="6286512" y="4000504"/>
            <a:ext cx="1800000" cy="134826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12</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769721" y="1043444"/>
            <a:ext cx="2201244"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347864" y="1166842"/>
            <a:ext cx="5740418" cy="4524315"/>
          </a:xfrm>
          <a:prstGeom prst="rect">
            <a:avLst/>
          </a:prstGeom>
          <a:solidFill>
            <a:srgbClr val="32566C"/>
          </a:solidFill>
          <a:ln>
            <a:solidFill>
              <a:schemeClr val="accent1"/>
            </a:solidFill>
          </a:ln>
        </p:spPr>
        <p:txBody>
          <a:bodyPr wrap="none">
            <a:spAutoFit/>
          </a:bodyPr>
          <a:lstStyle/>
          <a:p>
            <a:pPr marL="285750" indent="-285750">
              <a:buFontTx/>
              <a:buChar char="-"/>
            </a:pPr>
            <a:r>
              <a:rPr lang="en-US" dirty="0">
                <a:solidFill>
                  <a:schemeClr val="bg1"/>
                </a:solidFill>
              </a:rPr>
              <a:t>Single and double screw </a:t>
            </a:r>
            <a:r>
              <a:rPr lang="en-US" dirty="0" err="1">
                <a:solidFill>
                  <a:schemeClr val="bg1"/>
                </a:solidFill>
              </a:rPr>
              <a:t>dosers</a:t>
            </a:r>
            <a:r>
              <a:rPr lang="en-US" dirty="0">
                <a:solidFill>
                  <a:schemeClr val="bg1"/>
                </a:solidFill>
              </a:rPr>
              <a:t> for powders</a:t>
            </a:r>
          </a:p>
          <a:p>
            <a:pPr marL="285750" indent="-285750">
              <a:buFontTx/>
              <a:buChar char="-"/>
            </a:pPr>
            <a:r>
              <a:rPr lang="it-IT" dirty="0" err="1">
                <a:solidFill>
                  <a:schemeClr val="bg1"/>
                </a:solidFill>
              </a:rPr>
              <a:t>Vibratory</a:t>
            </a:r>
            <a:r>
              <a:rPr lang="it-IT" dirty="0">
                <a:solidFill>
                  <a:schemeClr val="bg1"/>
                </a:solidFill>
              </a:rPr>
              <a:t> channel or pipe </a:t>
            </a:r>
            <a:r>
              <a:rPr lang="it-IT" dirty="0" err="1">
                <a:solidFill>
                  <a:schemeClr val="bg1"/>
                </a:solidFill>
              </a:rPr>
              <a:t>dosers</a:t>
            </a:r>
            <a:endParaRPr lang="it-IT" dirty="0">
              <a:solidFill>
                <a:schemeClr val="bg1"/>
              </a:solidFill>
            </a:endParaRPr>
          </a:p>
          <a:p>
            <a:pPr marL="285750" indent="-285750">
              <a:buFontTx/>
              <a:buChar char="-"/>
            </a:pPr>
            <a:r>
              <a:rPr lang="it-IT" dirty="0" err="1">
                <a:solidFill>
                  <a:schemeClr val="bg1"/>
                </a:solidFill>
              </a:rPr>
              <a:t>Weigh</a:t>
            </a:r>
            <a:r>
              <a:rPr lang="it-IT" dirty="0">
                <a:solidFill>
                  <a:schemeClr val="bg1"/>
                </a:solidFill>
              </a:rPr>
              <a:t> </a:t>
            </a:r>
            <a:r>
              <a:rPr lang="it-IT" dirty="0" err="1">
                <a:solidFill>
                  <a:schemeClr val="bg1"/>
                </a:solidFill>
              </a:rPr>
              <a:t>belts</a:t>
            </a:r>
            <a:r>
              <a:rPr lang="it-IT" dirty="0">
                <a:solidFill>
                  <a:schemeClr val="bg1"/>
                </a:solidFill>
              </a:rPr>
              <a:t> and </a:t>
            </a:r>
            <a:r>
              <a:rPr lang="it-IT" dirty="0" err="1">
                <a:solidFill>
                  <a:schemeClr val="bg1"/>
                </a:solidFill>
              </a:rPr>
              <a:t>weigh</a:t>
            </a:r>
            <a:r>
              <a:rPr lang="it-IT" dirty="0">
                <a:solidFill>
                  <a:schemeClr val="bg1"/>
                </a:solidFill>
              </a:rPr>
              <a:t> </a:t>
            </a:r>
            <a:r>
              <a:rPr lang="it-IT" dirty="0" err="1">
                <a:solidFill>
                  <a:schemeClr val="bg1"/>
                </a:solidFill>
              </a:rPr>
              <a:t>feeders</a:t>
            </a:r>
            <a:endParaRPr lang="it-IT" dirty="0">
              <a:solidFill>
                <a:schemeClr val="bg1"/>
              </a:solidFill>
            </a:endParaRPr>
          </a:p>
          <a:p>
            <a:pPr marL="285750" indent="-285750">
              <a:buFontTx/>
              <a:buChar char="-"/>
            </a:pPr>
            <a:r>
              <a:rPr lang="it-IT" dirty="0">
                <a:solidFill>
                  <a:schemeClr val="bg1"/>
                </a:solidFill>
              </a:rPr>
              <a:t>Multi-</a:t>
            </a:r>
            <a:r>
              <a:rPr lang="it-IT" dirty="0" err="1">
                <a:solidFill>
                  <a:schemeClr val="bg1"/>
                </a:solidFill>
              </a:rPr>
              <a:t>ingredients</a:t>
            </a:r>
            <a:r>
              <a:rPr lang="it-IT" dirty="0">
                <a:solidFill>
                  <a:schemeClr val="bg1"/>
                </a:solidFill>
              </a:rPr>
              <a:t> </a:t>
            </a:r>
            <a:r>
              <a:rPr lang="it-IT" dirty="0" err="1">
                <a:solidFill>
                  <a:schemeClr val="bg1"/>
                </a:solidFill>
              </a:rPr>
              <a:t>dosing</a:t>
            </a:r>
            <a:r>
              <a:rPr lang="it-IT" dirty="0">
                <a:solidFill>
                  <a:schemeClr val="bg1"/>
                </a:solidFill>
              </a:rPr>
              <a:t> </a:t>
            </a:r>
            <a:r>
              <a:rPr lang="it-IT" dirty="0" err="1">
                <a:solidFill>
                  <a:schemeClr val="bg1"/>
                </a:solidFill>
              </a:rPr>
              <a:t>stations</a:t>
            </a:r>
            <a:endParaRPr lang="it-IT" dirty="0">
              <a:solidFill>
                <a:schemeClr val="bg1"/>
              </a:solidFill>
            </a:endParaRPr>
          </a:p>
          <a:p>
            <a:pPr marL="285750" indent="-285750">
              <a:buFontTx/>
              <a:buChar char="-"/>
            </a:pPr>
            <a:r>
              <a:rPr lang="it-IT" dirty="0" err="1">
                <a:solidFill>
                  <a:schemeClr val="bg1"/>
                </a:solidFill>
              </a:rPr>
              <a:t>Semi-automatic</a:t>
            </a:r>
            <a:r>
              <a:rPr lang="it-IT" dirty="0">
                <a:solidFill>
                  <a:schemeClr val="bg1"/>
                </a:solidFill>
              </a:rPr>
              <a:t> </a:t>
            </a:r>
            <a:r>
              <a:rPr lang="it-IT" dirty="0" err="1">
                <a:solidFill>
                  <a:schemeClr val="bg1"/>
                </a:solidFill>
              </a:rPr>
              <a:t>bench</a:t>
            </a:r>
            <a:r>
              <a:rPr lang="it-IT" dirty="0">
                <a:solidFill>
                  <a:schemeClr val="bg1"/>
                </a:solidFill>
              </a:rPr>
              <a:t>-top </a:t>
            </a:r>
            <a:r>
              <a:rPr lang="it-IT" dirty="0" err="1">
                <a:solidFill>
                  <a:schemeClr val="bg1"/>
                </a:solidFill>
              </a:rPr>
              <a:t>filling</a:t>
            </a:r>
            <a:r>
              <a:rPr lang="it-IT" dirty="0">
                <a:solidFill>
                  <a:schemeClr val="bg1"/>
                </a:solidFill>
              </a:rPr>
              <a:t> </a:t>
            </a:r>
            <a:r>
              <a:rPr lang="it-IT" dirty="0" err="1">
                <a:solidFill>
                  <a:schemeClr val="bg1"/>
                </a:solidFill>
              </a:rPr>
              <a:t>machines</a:t>
            </a:r>
            <a:r>
              <a:rPr lang="it-IT" dirty="0">
                <a:solidFill>
                  <a:schemeClr val="bg1"/>
                </a:solidFill>
              </a:rPr>
              <a:t> </a:t>
            </a:r>
          </a:p>
          <a:p>
            <a:pPr marL="285750" indent="-285750">
              <a:buFontTx/>
              <a:buChar char="-"/>
            </a:pPr>
            <a:r>
              <a:rPr lang="it-IT" dirty="0" err="1">
                <a:solidFill>
                  <a:schemeClr val="bg1"/>
                </a:solidFill>
              </a:rPr>
              <a:t>Dosing</a:t>
            </a:r>
            <a:r>
              <a:rPr lang="it-IT" dirty="0">
                <a:solidFill>
                  <a:schemeClr val="bg1"/>
                </a:solidFill>
              </a:rPr>
              <a:t> </a:t>
            </a:r>
            <a:r>
              <a:rPr lang="it-IT" dirty="0" err="1">
                <a:solidFill>
                  <a:schemeClr val="bg1"/>
                </a:solidFill>
              </a:rPr>
              <a:t>machines</a:t>
            </a:r>
            <a:r>
              <a:rPr lang="it-IT" dirty="0">
                <a:solidFill>
                  <a:schemeClr val="bg1"/>
                </a:solidFill>
              </a:rPr>
              <a:t> for </a:t>
            </a:r>
            <a:r>
              <a:rPr lang="it-IT" dirty="0" err="1">
                <a:solidFill>
                  <a:schemeClr val="bg1"/>
                </a:solidFill>
              </a:rPr>
              <a:t>automatic</a:t>
            </a:r>
            <a:r>
              <a:rPr lang="it-IT" dirty="0">
                <a:solidFill>
                  <a:schemeClr val="bg1"/>
                </a:solidFill>
              </a:rPr>
              <a:t> </a:t>
            </a:r>
            <a:r>
              <a:rPr lang="it-IT" dirty="0" err="1">
                <a:solidFill>
                  <a:schemeClr val="bg1"/>
                </a:solidFill>
              </a:rPr>
              <a:t>filling</a:t>
            </a:r>
            <a:r>
              <a:rPr lang="it-IT" dirty="0">
                <a:solidFill>
                  <a:schemeClr val="bg1"/>
                </a:solidFill>
              </a:rPr>
              <a:t> </a:t>
            </a:r>
            <a:r>
              <a:rPr lang="it-IT" dirty="0" err="1">
                <a:solidFill>
                  <a:schemeClr val="bg1"/>
                </a:solidFill>
              </a:rPr>
              <a:t>lines</a:t>
            </a:r>
            <a:endParaRPr lang="it-IT" dirty="0">
              <a:solidFill>
                <a:schemeClr val="bg1"/>
              </a:solidFill>
            </a:endParaRPr>
          </a:p>
          <a:p>
            <a:pPr marL="285750" indent="-285750">
              <a:buFontTx/>
              <a:buChar char="-"/>
            </a:pPr>
            <a:r>
              <a:rPr lang="en-US" dirty="0">
                <a:solidFill>
                  <a:schemeClr val="bg1"/>
                </a:solidFill>
              </a:rPr>
              <a:t>Stationary and mobile weighing hoppers with load cells</a:t>
            </a:r>
          </a:p>
          <a:p>
            <a:pPr marL="285750" indent="-285750">
              <a:buFontTx/>
              <a:buChar char="-"/>
            </a:pPr>
            <a:r>
              <a:rPr lang="it-IT" dirty="0">
                <a:solidFill>
                  <a:schemeClr val="bg1"/>
                </a:solidFill>
              </a:rPr>
              <a:t>Mixing </a:t>
            </a:r>
            <a:r>
              <a:rPr lang="it-IT" dirty="0" err="1">
                <a:solidFill>
                  <a:schemeClr val="bg1"/>
                </a:solidFill>
              </a:rPr>
              <a:t>hoppers</a:t>
            </a:r>
            <a:endParaRPr lang="it-IT" dirty="0">
              <a:solidFill>
                <a:schemeClr val="bg1"/>
              </a:solidFill>
            </a:endParaRPr>
          </a:p>
          <a:p>
            <a:pPr marL="285750" indent="-285750">
              <a:buFontTx/>
              <a:buChar char="-"/>
            </a:pPr>
            <a:r>
              <a:rPr lang="it-IT" dirty="0" err="1">
                <a:solidFill>
                  <a:schemeClr val="bg1"/>
                </a:solidFill>
              </a:rPr>
              <a:t>Tumbler</a:t>
            </a:r>
            <a:r>
              <a:rPr lang="it-IT" dirty="0">
                <a:solidFill>
                  <a:schemeClr val="bg1"/>
                </a:solidFill>
              </a:rPr>
              <a:t> </a:t>
            </a:r>
            <a:r>
              <a:rPr lang="it-IT" dirty="0" err="1">
                <a:solidFill>
                  <a:schemeClr val="bg1"/>
                </a:solidFill>
              </a:rPr>
              <a:t>aromatization</a:t>
            </a:r>
            <a:r>
              <a:rPr lang="it-IT" dirty="0">
                <a:solidFill>
                  <a:schemeClr val="bg1"/>
                </a:solidFill>
              </a:rPr>
              <a:t> system</a:t>
            </a:r>
          </a:p>
          <a:p>
            <a:pPr marL="285750" indent="-285750">
              <a:buFontTx/>
              <a:buChar char="-"/>
            </a:pPr>
            <a:r>
              <a:rPr lang="it-IT" dirty="0" err="1">
                <a:solidFill>
                  <a:schemeClr val="bg1"/>
                </a:solidFill>
              </a:rPr>
              <a:t>Semi-automatic</a:t>
            </a:r>
            <a:r>
              <a:rPr lang="it-IT" dirty="0">
                <a:solidFill>
                  <a:schemeClr val="bg1"/>
                </a:solidFill>
              </a:rPr>
              <a:t> </a:t>
            </a:r>
            <a:r>
              <a:rPr lang="it-IT" dirty="0" err="1">
                <a:solidFill>
                  <a:schemeClr val="bg1"/>
                </a:solidFill>
              </a:rPr>
              <a:t>weigh</a:t>
            </a:r>
            <a:r>
              <a:rPr lang="it-IT" dirty="0">
                <a:solidFill>
                  <a:schemeClr val="bg1"/>
                </a:solidFill>
              </a:rPr>
              <a:t> </a:t>
            </a:r>
            <a:r>
              <a:rPr lang="it-IT" dirty="0" err="1">
                <a:solidFill>
                  <a:schemeClr val="bg1"/>
                </a:solidFill>
              </a:rPr>
              <a:t>filling</a:t>
            </a:r>
            <a:r>
              <a:rPr lang="it-IT" dirty="0">
                <a:solidFill>
                  <a:schemeClr val="bg1"/>
                </a:solidFill>
              </a:rPr>
              <a:t> </a:t>
            </a:r>
            <a:r>
              <a:rPr lang="it-IT" dirty="0" err="1">
                <a:solidFill>
                  <a:schemeClr val="bg1"/>
                </a:solidFill>
              </a:rPr>
              <a:t>machines</a:t>
            </a:r>
            <a:endParaRPr lang="it-IT" dirty="0">
              <a:solidFill>
                <a:schemeClr val="bg1"/>
              </a:solidFill>
            </a:endParaRPr>
          </a:p>
          <a:p>
            <a:pPr marL="285750" indent="-285750">
              <a:buFontTx/>
              <a:buChar char="-"/>
            </a:pPr>
            <a:r>
              <a:rPr lang="it-IT" dirty="0" err="1">
                <a:solidFill>
                  <a:schemeClr val="bg1"/>
                </a:solidFill>
              </a:rPr>
              <a:t>Dosers</a:t>
            </a:r>
            <a:r>
              <a:rPr lang="it-IT" dirty="0">
                <a:solidFill>
                  <a:schemeClr val="bg1"/>
                </a:solidFill>
              </a:rPr>
              <a:t> for </a:t>
            </a:r>
            <a:r>
              <a:rPr lang="it-IT" dirty="0" err="1">
                <a:solidFill>
                  <a:schemeClr val="bg1"/>
                </a:solidFill>
              </a:rPr>
              <a:t>liquids</a:t>
            </a:r>
            <a:endParaRPr lang="it-IT" dirty="0">
              <a:solidFill>
                <a:schemeClr val="bg1"/>
              </a:solidFill>
            </a:endParaRPr>
          </a:p>
          <a:p>
            <a:pPr marL="285750" indent="-285750">
              <a:buFontTx/>
              <a:buChar char="-"/>
            </a:pPr>
            <a:r>
              <a:rPr lang="it-IT" dirty="0" err="1">
                <a:solidFill>
                  <a:schemeClr val="bg1"/>
                </a:solidFill>
              </a:rPr>
              <a:t>Dissolevers</a:t>
            </a:r>
            <a:endParaRPr lang="it-IT" dirty="0">
              <a:solidFill>
                <a:schemeClr val="bg1"/>
              </a:solidFill>
            </a:endParaRPr>
          </a:p>
          <a:p>
            <a:pPr marL="285750" indent="-285750">
              <a:buFontTx/>
              <a:buChar char="-"/>
            </a:pPr>
            <a:r>
              <a:rPr lang="it-IT" dirty="0">
                <a:solidFill>
                  <a:schemeClr val="bg1"/>
                </a:solidFill>
              </a:rPr>
              <a:t>Side </a:t>
            </a:r>
            <a:r>
              <a:rPr lang="it-IT" dirty="0" err="1">
                <a:solidFill>
                  <a:schemeClr val="bg1"/>
                </a:solidFill>
              </a:rPr>
              <a:t>feeders</a:t>
            </a:r>
            <a:r>
              <a:rPr lang="it-IT" dirty="0">
                <a:solidFill>
                  <a:schemeClr val="bg1"/>
                </a:solidFill>
              </a:rPr>
              <a:t> and </a:t>
            </a:r>
            <a:r>
              <a:rPr lang="it-IT" dirty="0" err="1">
                <a:solidFill>
                  <a:schemeClr val="bg1"/>
                </a:solidFill>
              </a:rPr>
              <a:t>vertical</a:t>
            </a:r>
            <a:r>
              <a:rPr lang="it-IT" dirty="0">
                <a:solidFill>
                  <a:schemeClr val="bg1"/>
                </a:solidFill>
              </a:rPr>
              <a:t> force </a:t>
            </a:r>
            <a:r>
              <a:rPr lang="it-IT" dirty="0" err="1">
                <a:solidFill>
                  <a:schemeClr val="bg1"/>
                </a:solidFill>
              </a:rPr>
              <a:t>feeders</a:t>
            </a:r>
            <a:r>
              <a:rPr lang="it-IT" dirty="0">
                <a:solidFill>
                  <a:schemeClr val="bg1"/>
                </a:solidFill>
              </a:rPr>
              <a:t> for </a:t>
            </a:r>
            <a:r>
              <a:rPr lang="it-IT" dirty="0" err="1">
                <a:solidFill>
                  <a:schemeClr val="bg1"/>
                </a:solidFill>
              </a:rPr>
              <a:t>extruders</a:t>
            </a:r>
            <a:endParaRPr lang="it-IT" dirty="0">
              <a:solidFill>
                <a:schemeClr val="bg1"/>
              </a:solidFill>
            </a:endParaRPr>
          </a:p>
          <a:p>
            <a:pPr marL="285750" indent="-285750">
              <a:buFontTx/>
              <a:buChar char="-"/>
            </a:pPr>
            <a:r>
              <a:rPr lang="it-IT" dirty="0" err="1">
                <a:solidFill>
                  <a:schemeClr val="bg1"/>
                </a:solidFill>
              </a:rPr>
              <a:t>Dosers</a:t>
            </a:r>
            <a:r>
              <a:rPr lang="it-IT" dirty="0">
                <a:solidFill>
                  <a:schemeClr val="bg1"/>
                </a:solidFill>
              </a:rPr>
              <a:t> for </a:t>
            </a:r>
            <a:r>
              <a:rPr lang="it-IT" dirty="0" err="1">
                <a:solidFill>
                  <a:schemeClr val="bg1"/>
                </a:solidFill>
              </a:rPr>
              <a:t>plastic</a:t>
            </a:r>
            <a:r>
              <a:rPr lang="it-IT" dirty="0">
                <a:solidFill>
                  <a:schemeClr val="bg1"/>
                </a:solidFill>
              </a:rPr>
              <a:t> </a:t>
            </a:r>
            <a:r>
              <a:rPr lang="it-IT" dirty="0" err="1">
                <a:solidFill>
                  <a:schemeClr val="bg1"/>
                </a:solidFill>
              </a:rPr>
              <a:t>granules</a:t>
            </a:r>
            <a:endParaRPr lang="it-IT" dirty="0">
              <a:solidFill>
                <a:schemeClr val="bg1"/>
              </a:solidFill>
            </a:endParaRPr>
          </a:p>
          <a:p>
            <a:pPr marL="285750" indent="-285750">
              <a:buFontTx/>
              <a:buChar char="-"/>
            </a:pPr>
            <a:r>
              <a:rPr lang="it-IT" dirty="0">
                <a:solidFill>
                  <a:schemeClr val="bg1"/>
                </a:solidFill>
              </a:rPr>
              <a:t>Multi zone </a:t>
            </a:r>
            <a:r>
              <a:rPr lang="it-IT" dirty="0" err="1">
                <a:solidFill>
                  <a:schemeClr val="bg1"/>
                </a:solidFill>
              </a:rPr>
              <a:t>dosing</a:t>
            </a:r>
            <a:r>
              <a:rPr lang="it-IT" dirty="0">
                <a:solidFill>
                  <a:schemeClr val="bg1"/>
                </a:solidFill>
              </a:rPr>
              <a:t> </a:t>
            </a:r>
            <a:r>
              <a:rPr lang="it-IT" dirty="0" err="1">
                <a:solidFill>
                  <a:schemeClr val="bg1"/>
                </a:solidFill>
              </a:rPr>
              <a:t>stations</a:t>
            </a:r>
            <a:r>
              <a:rPr lang="it-IT" dirty="0">
                <a:solidFill>
                  <a:schemeClr val="bg1"/>
                </a:solidFill>
              </a:rPr>
              <a:t> for </a:t>
            </a:r>
            <a:r>
              <a:rPr lang="it-IT" dirty="0" err="1">
                <a:solidFill>
                  <a:schemeClr val="bg1"/>
                </a:solidFill>
              </a:rPr>
              <a:t>plastics</a:t>
            </a:r>
            <a:endParaRPr lang="it-IT" dirty="0">
              <a:solidFill>
                <a:schemeClr val="bg1"/>
              </a:solidFill>
            </a:endParaRPr>
          </a:p>
          <a:p>
            <a:pPr marL="285750" indent="-285750">
              <a:buFontTx/>
              <a:buChar char="-"/>
            </a:pPr>
            <a:r>
              <a:rPr lang="it-IT" dirty="0" err="1">
                <a:solidFill>
                  <a:schemeClr val="bg1"/>
                </a:solidFill>
              </a:rPr>
              <a:t>Gravimetric</a:t>
            </a:r>
            <a:r>
              <a:rPr lang="it-IT" dirty="0">
                <a:solidFill>
                  <a:schemeClr val="bg1"/>
                </a:solidFill>
              </a:rPr>
              <a:t> </a:t>
            </a:r>
            <a:r>
              <a:rPr lang="it-IT" dirty="0" err="1">
                <a:solidFill>
                  <a:schemeClr val="bg1"/>
                </a:solidFill>
              </a:rPr>
              <a:t>blenders</a:t>
            </a:r>
            <a:r>
              <a:rPr lang="it-IT" dirty="0">
                <a:solidFill>
                  <a:schemeClr val="bg1"/>
                </a:solidFill>
              </a:rPr>
              <a:t> for </a:t>
            </a:r>
            <a:r>
              <a:rPr lang="it-IT" dirty="0" err="1">
                <a:solidFill>
                  <a:schemeClr val="bg1"/>
                </a:solidFill>
              </a:rPr>
              <a:t>plastics</a:t>
            </a:r>
            <a:endParaRPr lang="it-IT" dirty="0">
              <a:solidFill>
                <a:schemeClr val="bg1"/>
              </a:solidFill>
            </a:endParaRPr>
          </a:p>
        </p:txBody>
      </p:sp>
    </p:spTree>
    <p:extLst>
      <p:ext uri="{BB962C8B-B14F-4D97-AF65-F5344CB8AC3E}">
        <p14:creationId xmlns:p14="http://schemas.microsoft.com/office/powerpoint/2010/main" val="378765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13</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769721" y="1043444"/>
            <a:ext cx="1767022" cy="646331"/>
          </a:xfrm>
          <a:prstGeom prst="rect">
            <a:avLst/>
          </a:prstGeom>
        </p:spPr>
        <p:txBody>
          <a:bodyPr wrap="none">
            <a:spAutoFit/>
          </a:bodyPr>
          <a:lstStyle/>
          <a:p>
            <a:r>
              <a:rPr lang="en-US" b="1" dirty="0">
                <a:solidFill>
                  <a:srgbClr val="32566C"/>
                </a:solidFill>
              </a:rPr>
              <a:t>Management of </a:t>
            </a:r>
          </a:p>
          <a:p>
            <a:r>
              <a:rPr lang="en-US" b="1" dirty="0">
                <a:solidFill>
                  <a:srgbClr val="32566C"/>
                </a:solidFill>
              </a:rPr>
              <a:t>bulk products</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347864" y="1166842"/>
            <a:ext cx="5166479" cy="2031325"/>
          </a:xfrm>
          <a:prstGeom prst="rect">
            <a:avLst/>
          </a:prstGeom>
          <a:solidFill>
            <a:srgbClr val="32566C"/>
          </a:solidFill>
          <a:ln>
            <a:solidFill>
              <a:schemeClr val="accent1"/>
            </a:solidFill>
          </a:ln>
        </p:spPr>
        <p:txBody>
          <a:bodyPr wrap="none">
            <a:spAutoFit/>
          </a:bodyPr>
          <a:lstStyle/>
          <a:p>
            <a:r>
              <a:rPr lang="en-US" dirty="0">
                <a:solidFill>
                  <a:schemeClr val="bg1"/>
                </a:solidFill>
              </a:rPr>
              <a:t>-    Pneumatic loaders </a:t>
            </a:r>
          </a:p>
          <a:p>
            <a:pPr marL="285750" indent="-285750">
              <a:buFontTx/>
              <a:buChar char="-"/>
            </a:pPr>
            <a:r>
              <a:rPr lang="it-IT" dirty="0">
                <a:solidFill>
                  <a:schemeClr val="bg1"/>
                </a:solidFill>
              </a:rPr>
              <a:t>Vacuum </a:t>
            </a:r>
            <a:r>
              <a:rPr lang="it-IT" dirty="0" err="1">
                <a:solidFill>
                  <a:schemeClr val="bg1"/>
                </a:solidFill>
              </a:rPr>
              <a:t>threephase</a:t>
            </a:r>
            <a:r>
              <a:rPr lang="it-IT" dirty="0">
                <a:solidFill>
                  <a:schemeClr val="bg1"/>
                </a:solidFill>
              </a:rPr>
              <a:t> </a:t>
            </a:r>
            <a:r>
              <a:rPr lang="it-IT" dirty="0" err="1">
                <a:solidFill>
                  <a:schemeClr val="bg1"/>
                </a:solidFill>
              </a:rPr>
              <a:t>units</a:t>
            </a:r>
            <a:r>
              <a:rPr lang="it-IT" dirty="0">
                <a:solidFill>
                  <a:schemeClr val="bg1"/>
                </a:solidFill>
              </a:rPr>
              <a:t> for </a:t>
            </a:r>
            <a:r>
              <a:rPr lang="it-IT" dirty="0" err="1">
                <a:solidFill>
                  <a:schemeClr val="bg1"/>
                </a:solidFill>
              </a:rPr>
              <a:t>pneumatic</a:t>
            </a:r>
            <a:r>
              <a:rPr lang="it-IT" dirty="0">
                <a:solidFill>
                  <a:schemeClr val="bg1"/>
                </a:solidFill>
              </a:rPr>
              <a:t> </a:t>
            </a:r>
            <a:r>
              <a:rPr lang="it-IT" dirty="0" err="1">
                <a:solidFill>
                  <a:schemeClr val="bg1"/>
                </a:solidFill>
              </a:rPr>
              <a:t>transport</a:t>
            </a:r>
            <a:endParaRPr lang="it-IT" dirty="0">
              <a:solidFill>
                <a:schemeClr val="bg1"/>
              </a:solidFill>
            </a:endParaRPr>
          </a:p>
          <a:p>
            <a:pPr marL="285750" indent="-285750">
              <a:buFontTx/>
              <a:buChar char="-"/>
            </a:pPr>
            <a:r>
              <a:rPr lang="it-IT" dirty="0">
                <a:solidFill>
                  <a:schemeClr val="bg1"/>
                </a:solidFill>
              </a:rPr>
              <a:t>Product </a:t>
            </a:r>
            <a:r>
              <a:rPr lang="it-IT" dirty="0" err="1">
                <a:solidFill>
                  <a:schemeClr val="bg1"/>
                </a:solidFill>
              </a:rPr>
              <a:t>intake</a:t>
            </a:r>
            <a:r>
              <a:rPr lang="it-IT" dirty="0">
                <a:solidFill>
                  <a:schemeClr val="bg1"/>
                </a:solidFill>
              </a:rPr>
              <a:t> </a:t>
            </a:r>
            <a:r>
              <a:rPr lang="it-IT" dirty="0" err="1">
                <a:solidFill>
                  <a:schemeClr val="bg1"/>
                </a:solidFill>
              </a:rPr>
              <a:t>hopper</a:t>
            </a:r>
            <a:r>
              <a:rPr lang="it-IT" dirty="0">
                <a:solidFill>
                  <a:schemeClr val="bg1"/>
                </a:solidFill>
              </a:rPr>
              <a:t> for </a:t>
            </a:r>
            <a:r>
              <a:rPr lang="it-IT" dirty="0" err="1">
                <a:solidFill>
                  <a:schemeClr val="bg1"/>
                </a:solidFill>
              </a:rPr>
              <a:t>pneumatic</a:t>
            </a:r>
            <a:r>
              <a:rPr lang="it-IT" dirty="0">
                <a:solidFill>
                  <a:schemeClr val="bg1"/>
                </a:solidFill>
              </a:rPr>
              <a:t> </a:t>
            </a:r>
            <a:r>
              <a:rPr lang="it-IT" dirty="0" err="1">
                <a:solidFill>
                  <a:schemeClr val="bg1"/>
                </a:solidFill>
              </a:rPr>
              <a:t>transport</a:t>
            </a:r>
            <a:endParaRPr lang="it-IT" dirty="0">
              <a:solidFill>
                <a:schemeClr val="bg1"/>
              </a:solidFill>
            </a:endParaRPr>
          </a:p>
          <a:p>
            <a:pPr marL="285750" indent="-285750">
              <a:buFontTx/>
              <a:buChar char="-"/>
            </a:pPr>
            <a:r>
              <a:rPr lang="it-IT" dirty="0" err="1">
                <a:solidFill>
                  <a:schemeClr val="bg1"/>
                </a:solidFill>
              </a:rPr>
              <a:t>Flat</a:t>
            </a:r>
            <a:r>
              <a:rPr lang="it-IT" dirty="0">
                <a:solidFill>
                  <a:schemeClr val="bg1"/>
                </a:solidFill>
              </a:rPr>
              <a:t> bottom </a:t>
            </a:r>
            <a:r>
              <a:rPr lang="it-IT" dirty="0" err="1">
                <a:solidFill>
                  <a:schemeClr val="bg1"/>
                </a:solidFill>
              </a:rPr>
              <a:t>extractors</a:t>
            </a:r>
            <a:r>
              <a:rPr lang="it-IT" dirty="0">
                <a:solidFill>
                  <a:schemeClr val="bg1"/>
                </a:solidFill>
              </a:rPr>
              <a:t> and </a:t>
            </a:r>
            <a:r>
              <a:rPr lang="it-IT" dirty="0" err="1">
                <a:solidFill>
                  <a:schemeClr val="bg1"/>
                </a:solidFill>
              </a:rPr>
              <a:t>flat</a:t>
            </a:r>
            <a:r>
              <a:rPr lang="it-IT" dirty="0">
                <a:solidFill>
                  <a:schemeClr val="bg1"/>
                </a:solidFill>
              </a:rPr>
              <a:t> </a:t>
            </a:r>
            <a:r>
              <a:rPr lang="it-IT" dirty="0" err="1">
                <a:solidFill>
                  <a:schemeClr val="bg1"/>
                </a:solidFill>
              </a:rPr>
              <a:t>extracting</a:t>
            </a:r>
            <a:r>
              <a:rPr lang="it-IT" dirty="0">
                <a:solidFill>
                  <a:schemeClr val="bg1"/>
                </a:solidFill>
              </a:rPr>
              <a:t> </a:t>
            </a:r>
            <a:r>
              <a:rPr lang="it-IT" dirty="0" err="1">
                <a:solidFill>
                  <a:schemeClr val="bg1"/>
                </a:solidFill>
              </a:rPr>
              <a:t>hoppers</a:t>
            </a:r>
            <a:endParaRPr lang="it-IT" dirty="0">
              <a:solidFill>
                <a:schemeClr val="bg1"/>
              </a:solidFill>
            </a:endParaRPr>
          </a:p>
          <a:p>
            <a:pPr marL="285750" indent="-285750">
              <a:buFontTx/>
              <a:buChar char="-"/>
            </a:pPr>
            <a:r>
              <a:rPr lang="it-IT" dirty="0" err="1">
                <a:solidFill>
                  <a:schemeClr val="bg1"/>
                </a:solidFill>
              </a:rPr>
              <a:t>Bags</a:t>
            </a:r>
            <a:r>
              <a:rPr lang="it-IT" dirty="0">
                <a:solidFill>
                  <a:schemeClr val="bg1"/>
                </a:solidFill>
              </a:rPr>
              <a:t> </a:t>
            </a:r>
            <a:r>
              <a:rPr lang="it-IT" dirty="0" err="1">
                <a:solidFill>
                  <a:schemeClr val="bg1"/>
                </a:solidFill>
              </a:rPr>
              <a:t>emptying</a:t>
            </a:r>
            <a:r>
              <a:rPr lang="it-IT" dirty="0">
                <a:solidFill>
                  <a:schemeClr val="bg1"/>
                </a:solidFill>
              </a:rPr>
              <a:t> </a:t>
            </a:r>
            <a:r>
              <a:rPr lang="it-IT" dirty="0" err="1">
                <a:solidFill>
                  <a:schemeClr val="bg1"/>
                </a:solidFill>
              </a:rPr>
              <a:t>stations</a:t>
            </a:r>
            <a:endParaRPr lang="it-IT" dirty="0">
              <a:solidFill>
                <a:schemeClr val="bg1"/>
              </a:solidFill>
            </a:endParaRPr>
          </a:p>
          <a:p>
            <a:pPr marL="285750" indent="-285750">
              <a:buFontTx/>
              <a:buChar char="-"/>
            </a:pPr>
            <a:r>
              <a:rPr lang="it-IT" dirty="0">
                <a:solidFill>
                  <a:schemeClr val="bg1"/>
                </a:solidFill>
              </a:rPr>
              <a:t>Big-</a:t>
            </a:r>
            <a:r>
              <a:rPr lang="it-IT" dirty="0" err="1">
                <a:solidFill>
                  <a:schemeClr val="bg1"/>
                </a:solidFill>
              </a:rPr>
              <a:t>bag</a:t>
            </a:r>
            <a:r>
              <a:rPr lang="it-IT" dirty="0">
                <a:solidFill>
                  <a:schemeClr val="bg1"/>
                </a:solidFill>
              </a:rPr>
              <a:t> </a:t>
            </a:r>
            <a:r>
              <a:rPr lang="it-IT" dirty="0" err="1">
                <a:solidFill>
                  <a:schemeClr val="bg1"/>
                </a:solidFill>
              </a:rPr>
              <a:t>emptying</a:t>
            </a:r>
            <a:r>
              <a:rPr lang="it-IT" dirty="0">
                <a:solidFill>
                  <a:schemeClr val="bg1"/>
                </a:solidFill>
              </a:rPr>
              <a:t> </a:t>
            </a:r>
            <a:r>
              <a:rPr lang="it-IT" dirty="0" err="1">
                <a:solidFill>
                  <a:schemeClr val="bg1"/>
                </a:solidFill>
              </a:rPr>
              <a:t>stations</a:t>
            </a:r>
            <a:endParaRPr lang="it-IT" dirty="0">
              <a:solidFill>
                <a:schemeClr val="bg1"/>
              </a:solidFill>
            </a:endParaRPr>
          </a:p>
          <a:p>
            <a:pPr marL="285750" indent="-285750">
              <a:buFontTx/>
              <a:buChar char="-"/>
            </a:pPr>
            <a:r>
              <a:rPr lang="it-IT" dirty="0">
                <a:solidFill>
                  <a:schemeClr val="bg1"/>
                </a:solidFill>
              </a:rPr>
              <a:t>Big-</a:t>
            </a:r>
            <a:r>
              <a:rPr lang="it-IT" dirty="0" err="1">
                <a:solidFill>
                  <a:schemeClr val="bg1"/>
                </a:solidFill>
              </a:rPr>
              <a:t>bag</a:t>
            </a:r>
            <a:r>
              <a:rPr lang="it-IT" dirty="0">
                <a:solidFill>
                  <a:schemeClr val="bg1"/>
                </a:solidFill>
              </a:rPr>
              <a:t> </a:t>
            </a:r>
            <a:r>
              <a:rPr lang="it-IT" dirty="0" err="1">
                <a:solidFill>
                  <a:schemeClr val="bg1"/>
                </a:solidFill>
              </a:rPr>
              <a:t>filling</a:t>
            </a:r>
            <a:r>
              <a:rPr lang="it-IT" dirty="0">
                <a:solidFill>
                  <a:schemeClr val="bg1"/>
                </a:solidFill>
              </a:rPr>
              <a:t> </a:t>
            </a:r>
            <a:r>
              <a:rPr lang="it-IT" dirty="0" err="1">
                <a:solidFill>
                  <a:schemeClr val="bg1"/>
                </a:solidFill>
              </a:rPr>
              <a:t>stations</a:t>
            </a:r>
            <a:endParaRPr lang="it-IT" dirty="0">
              <a:solidFill>
                <a:schemeClr val="bg1"/>
              </a:solidFill>
            </a:endParaRPr>
          </a:p>
        </p:txBody>
      </p:sp>
      <p:sp>
        <p:nvSpPr>
          <p:cNvPr id="9" name="Rettangolo 8">
            <a:extLst>
              <a:ext uri="{FF2B5EF4-FFF2-40B4-BE49-F238E27FC236}">
                <a16:creationId xmlns:a16="http://schemas.microsoft.com/office/drawing/2014/main" id="{5B662A5A-3B5C-49DE-98CE-910E68F47EB4}"/>
              </a:ext>
            </a:extLst>
          </p:cNvPr>
          <p:cNvSpPr/>
          <p:nvPr/>
        </p:nvSpPr>
        <p:spPr>
          <a:xfrm>
            <a:off x="882577" y="3699897"/>
            <a:ext cx="2476127" cy="646331"/>
          </a:xfrm>
          <a:prstGeom prst="rect">
            <a:avLst/>
          </a:prstGeom>
        </p:spPr>
        <p:txBody>
          <a:bodyPr wrap="none">
            <a:spAutoFit/>
          </a:bodyPr>
          <a:lstStyle/>
          <a:p>
            <a:r>
              <a:rPr lang="en-US" b="1" dirty="0">
                <a:solidFill>
                  <a:srgbClr val="32566C"/>
                </a:solidFill>
              </a:rPr>
              <a:t>Automation and control</a:t>
            </a:r>
          </a:p>
          <a:p>
            <a:r>
              <a:rPr lang="en-US" b="1" dirty="0">
                <a:solidFill>
                  <a:srgbClr val="32566C"/>
                </a:solidFill>
              </a:rPr>
              <a:t>process</a:t>
            </a:r>
            <a:endParaRPr lang="it-IT" dirty="0">
              <a:solidFill>
                <a:srgbClr val="32566C"/>
              </a:solidFill>
            </a:endParaRPr>
          </a:p>
        </p:txBody>
      </p:sp>
      <p:sp>
        <p:nvSpPr>
          <p:cNvPr id="10" name="Rettangolo 9">
            <a:extLst>
              <a:ext uri="{FF2B5EF4-FFF2-40B4-BE49-F238E27FC236}">
                <a16:creationId xmlns:a16="http://schemas.microsoft.com/office/drawing/2014/main" id="{34D715AA-4D93-467D-85C5-2F7913AD3E20}"/>
              </a:ext>
            </a:extLst>
          </p:cNvPr>
          <p:cNvSpPr/>
          <p:nvPr/>
        </p:nvSpPr>
        <p:spPr>
          <a:xfrm>
            <a:off x="3347864" y="3773939"/>
            <a:ext cx="4333366" cy="923330"/>
          </a:xfrm>
          <a:prstGeom prst="rect">
            <a:avLst/>
          </a:prstGeom>
          <a:solidFill>
            <a:srgbClr val="32566C"/>
          </a:solidFill>
          <a:ln>
            <a:solidFill>
              <a:schemeClr val="accent1"/>
            </a:solidFill>
          </a:ln>
        </p:spPr>
        <p:txBody>
          <a:bodyPr wrap="none">
            <a:spAutoFit/>
          </a:bodyPr>
          <a:lstStyle/>
          <a:p>
            <a:r>
              <a:rPr lang="en-US" dirty="0">
                <a:solidFill>
                  <a:schemeClr val="bg1"/>
                </a:solidFill>
              </a:rPr>
              <a:t>-    Electric panels</a:t>
            </a:r>
          </a:p>
          <a:p>
            <a:pPr marL="285750" indent="-285750">
              <a:buFontTx/>
              <a:buChar char="-"/>
            </a:pPr>
            <a:r>
              <a:rPr lang="it-IT" dirty="0" err="1">
                <a:solidFill>
                  <a:schemeClr val="bg1"/>
                </a:solidFill>
              </a:rPr>
              <a:t>Plc</a:t>
            </a:r>
            <a:r>
              <a:rPr lang="it-IT" dirty="0">
                <a:solidFill>
                  <a:schemeClr val="bg1"/>
                </a:solidFill>
              </a:rPr>
              <a:t> , </a:t>
            </a:r>
            <a:r>
              <a:rPr lang="it-IT" dirty="0" err="1">
                <a:solidFill>
                  <a:schemeClr val="bg1"/>
                </a:solidFill>
              </a:rPr>
              <a:t>Measuring</a:t>
            </a:r>
            <a:r>
              <a:rPr lang="it-IT" dirty="0">
                <a:solidFill>
                  <a:schemeClr val="bg1"/>
                </a:solidFill>
              </a:rPr>
              <a:t> and control devices</a:t>
            </a:r>
          </a:p>
          <a:p>
            <a:pPr marL="285750" indent="-285750">
              <a:buFontTx/>
              <a:buChar char="-"/>
            </a:pPr>
            <a:r>
              <a:rPr lang="it-IT" dirty="0">
                <a:solidFill>
                  <a:schemeClr val="bg1"/>
                </a:solidFill>
              </a:rPr>
              <a:t>Software for </a:t>
            </a:r>
            <a:r>
              <a:rPr lang="it-IT" dirty="0" err="1">
                <a:solidFill>
                  <a:schemeClr val="bg1"/>
                </a:solidFill>
              </a:rPr>
              <a:t>automation</a:t>
            </a:r>
            <a:r>
              <a:rPr lang="it-IT" dirty="0">
                <a:solidFill>
                  <a:schemeClr val="bg1"/>
                </a:solidFill>
              </a:rPr>
              <a:t> and </a:t>
            </a:r>
            <a:r>
              <a:rPr lang="it-IT" dirty="0" err="1">
                <a:solidFill>
                  <a:schemeClr val="bg1"/>
                </a:solidFill>
              </a:rPr>
              <a:t>Supervision</a:t>
            </a:r>
            <a:endParaRPr lang="it-IT" dirty="0">
              <a:solidFill>
                <a:schemeClr val="bg1"/>
              </a:solidFill>
            </a:endParaRPr>
          </a:p>
        </p:txBody>
      </p:sp>
    </p:spTree>
    <p:extLst>
      <p:ext uri="{BB962C8B-B14F-4D97-AF65-F5344CB8AC3E}">
        <p14:creationId xmlns:p14="http://schemas.microsoft.com/office/powerpoint/2010/main" val="2578551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14</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pic>
        <p:nvPicPr>
          <p:cNvPr id="9" name="Immagine 8">
            <a:extLst>
              <a:ext uri="{FF2B5EF4-FFF2-40B4-BE49-F238E27FC236}">
                <a16:creationId xmlns:a16="http://schemas.microsoft.com/office/drawing/2014/main" id="{F1B183DA-319E-406B-8F7F-CB381716AC8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697"/>
          <a:stretch/>
        </p:blipFill>
        <p:spPr>
          <a:xfrm>
            <a:off x="323528" y="1124744"/>
            <a:ext cx="2885685" cy="4320000"/>
          </a:xfrm>
          <a:prstGeom prst="rect">
            <a:avLst/>
          </a:prstGeom>
        </p:spPr>
      </p:pic>
      <p:pic>
        <p:nvPicPr>
          <p:cNvPr id="10" name="Immagine 9">
            <a:extLst>
              <a:ext uri="{FF2B5EF4-FFF2-40B4-BE49-F238E27FC236}">
                <a16:creationId xmlns:a16="http://schemas.microsoft.com/office/drawing/2014/main" id="{D56CCE6A-8E7D-4E0B-BF06-FA519E09661B}"/>
              </a:ext>
            </a:extLst>
          </p:cNvPr>
          <p:cNvPicPr>
            <a:picLocks noChangeAspect="1"/>
          </p:cNvPicPr>
          <p:nvPr/>
        </p:nvPicPr>
        <p:blipFill rotWithShape="1">
          <a:blip r:embed="rId5" cstate="print">
            <a:clrChange>
              <a:clrFrom>
                <a:srgbClr val="FFFEFC"/>
              </a:clrFrom>
              <a:clrTo>
                <a:srgbClr val="FFFEFC">
                  <a:alpha val="0"/>
                </a:srgbClr>
              </a:clrTo>
            </a:clrChange>
            <a:extLst>
              <a:ext uri="{28A0092B-C50C-407E-A947-70E740481C1C}">
                <a14:useLocalDpi xmlns:a14="http://schemas.microsoft.com/office/drawing/2010/main" val="0"/>
              </a:ext>
            </a:extLst>
          </a:blip>
          <a:srcRect l="22885" t="9589" r="12715"/>
          <a:stretch/>
        </p:blipFill>
        <p:spPr>
          <a:xfrm>
            <a:off x="2915816" y="909200"/>
            <a:ext cx="2603692" cy="4320000"/>
          </a:xfrm>
          <a:prstGeom prst="rect">
            <a:avLst/>
          </a:prstGeom>
        </p:spPr>
      </p:pic>
      <p:sp>
        <p:nvSpPr>
          <p:cNvPr id="11" name="Rettangolo 10">
            <a:extLst>
              <a:ext uri="{FF2B5EF4-FFF2-40B4-BE49-F238E27FC236}">
                <a16:creationId xmlns:a16="http://schemas.microsoft.com/office/drawing/2014/main" id="{D6C15F90-20AB-4AA5-8127-E04FD779B527}"/>
              </a:ext>
            </a:extLst>
          </p:cNvPr>
          <p:cNvSpPr/>
          <p:nvPr/>
        </p:nvSpPr>
        <p:spPr>
          <a:xfrm>
            <a:off x="3397309" y="188640"/>
            <a:ext cx="4305281" cy="369332"/>
          </a:xfrm>
          <a:prstGeom prst="rect">
            <a:avLst/>
          </a:prstGeom>
          <a:solidFill>
            <a:srgbClr val="32566C"/>
          </a:solidFill>
          <a:ln>
            <a:solidFill>
              <a:schemeClr val="accent1"/>
            </a:solidFill>
          </a:ln>
        </p:spPr>
        <p:txBody>
          <a:bodyPr wrap="none">
            <a:spAutoFit/>
          </a:bodyPr>
          <a:lstStyle/>
          <a:p>
            <a:r>
              <a:rPr lang="en-US" dirty="0">
                <a:solidFill>
                  <a:schemeClr val="bg1"/>
                </a:solidFill>
              </a:rPr>
              <a:t>Single and double screw </a:t>
            </a:r>
            <a:r>
              <a:rPr lang="en-US" dirty="0" err="1">
                <a:solidFill>
                  <a:schemeClr val="bg1"/>
                </a:solidFill>
              </a:rPr>
              <a:t>dosers</a:t>
            </a:r>
            <a:r>
              <a:rPr lang="en-US" dirty="0">
                <a:solidFill>
                  <a:schemeClr val="bg1"/>
                </a:solidFill>
              </a:rPr>
              <a:t> for powders</a:t>
            </a:r>
            <a:endParaRPr lang="it-IT" dirty="0">
              <a:solidFill>
                <a:schemeClr val="bg1"/>
              </a:solidFill>
            </a:endParaRPr>
          </a:p>
        </p:txBody>
      </p:sp>
      <p:pic>
        <p:nvPicPr>
          <p:cNvPr id="12" name="Immagine 11">
            <a:extLst>
              <a:ext uri="{FF2B5EF4-FFF2-40B4-BE49-F238E27FC236}">
                <a16:creationId xmlns:a16="http://schemas.microsoft.com/office/drawing/2014/main" id="{0A5CBE0E-5BEC-4CB8-B3A4-95DEFB6848EC}"/>
              </a:ext>
            </a:extLst>
          </p:cNvPr>
          <p:cNvPicPr>
            <a:picLocks noChangeAspect="1"/>
          </p:cNvPicPr>
          <p:nvPr/>
        </p:nvPicPr>
        <p:blipFill rotWithShape="1">
          <a:blip r:embed="rId6"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23858" r="20407"/>
          <a:stretch/>
        </p:blipFill>
        <p:spPr bwMode="auto">
          <a:xfrm>
            <a:off x="5076056" y="837272"/>
            <a:ext cx="3964909" cy="5040000"/>
          </a:xfrm>
          <a:prstGeom prst="rect">
            <a:avLst/>
          </a:prstGeom>
          <a:ln>
            <a:noFill/>
          </a:ln>
          <a:extLst>
            <a:ext uri="{53640926-AAD7-44D8-BBD7-CCE9431645EC}">
              <a14:shadowObscured xmlns:a14="http://schemas.microsoft.com/office/drawing/2010/main"/>
            </a:ext>
          </a:extLst>
        </p:spPr>
      </p:pic>
      <p:sp>
        <p:nvSpPr>
          <p:cNvPr id="23" name="Rettangolo 22">
            <a:extLst>
              <a:ext uri="{FF2B5EF4-FFF2-40B4-BE49-F238E27FC236}">
                <a16:creationId xmlns:a16="http://schemas.microsoft.com/office/drawing/2014/main" id="{5C93303D-9A86-4B71-BD53-C611E65FF68A}"/>
              </a:ext>
            </a:extLst>
          </p:cNvPr>
          <p:cNvSpPr/>
          <p:nvPr/>
        </p:nvSpPr>
        <p:spPr>
          <a:xfrm>
            <a:off x="1006478" y="5445224"/>
            <a:ext cx="126126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Volumetric </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3076748" y="5445224"/>
            <a:ext cx="2359348"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Gravimetric on scale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228184" y="5301208"/>
            <a:ext cx="2232248"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hanging on load cells</a:t>
            </a:r>
            <a:endParaRPr lang="it-IT" dirty="0">
              <a:solidFill>
                <a:schemeClr val="bg1"/>
              </a:solidFill>
            </a:endParaRPr>
          </a:p>
        </p:txBody>
      </p:sp>
    </p:spTree>
    <p:extLst>
      <p:ext uri="{BB962C8B-B14F-4D97-AF65-F5344CB8AC3E}">
        <p14:creationId xmlns:p14="http://schemas.microsoft.com/office/powerpoint/2010/main" val="1299151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410A2029-4968-46D9-8896-684BB1C8703C}"/>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15</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pic>
        <p:nvPicPr>
          <p:cNvPr id="22" name="Immagine 21">
            <a:extLst>
              <a:ext uri="{FF2B5EF4-FFF2-40B4-BE49-F238E27FC236}">
                <a16:creationId xmlns:a16="http://schemas.microsoft.com/office/drawing/2014/main" id="{292FC855-C94C-46E5-A775-20A0396EC3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952" y="1105126"/>
            <a:ext cx="3600000" cy="2160000"/>
          </a:xfrm>
          <a:prstGeom prst="rect">
            <a:avLst/>
          </a:prstGeom>
        </p:spPr>
      </p:pic>
      <p:pic>
        <p:nvPicPr>
          <p:cNvPr id="26" name="Immagine 25">
            <a:extLst>
              <a:ext uri="{FF2B5EF4-FFF2-40B4-BE49-F238E27FC236}">
                <a16:creationId xmlns:a16="http://schemas.microsoft.com/office/drawing/2014/main" id="{8BA63D4A-F629-4A39-8FAA-78A25DE867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6564" y="1120221"/>
            <a:ext cx="1175400" cy="2160000"/>
          </a:xfrm>
          <a:prstGeom prst="rect">
            <a:avLst/>
          </a:prstGeom>
        </p:spPr>
      </p:pic>
      <p:pic>
        <p:nvPicPr>
          <p:cNvPr id="27" name="Immagine 26">
            <a:extLst>
              <a:ext uri="{FF2B5EF4-FFF2-40B4-BE49-F238E27FC236}">
                <a16:creationId xmlns:a16="http://schemas.microsoft.com/office/drawing/2014/main" id="{65CA57D5-D229-4094-908D-582772F422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66488" y="1105126"/>
            <a:ext cx="1098000" cy="2160000"/>
          </a:xfrm>
          <a:prstGeom prst="rect">
            <a:avLst/>
          </a:prstGeom>
        </p:spPr>
      </p:pic>
      <p:pic>
        <p:nvPicPr>
          <p:cNvPr id="28" name="Immagine 27">
            <a:extLst>
              <a:ext uri="{FF2B5EF4-FFF2-40B4-BE49-F238E27FC236}">
                <a16:creationId xmlns:a16="http://schemas.microsoft.com/office/drawing/2014/main" id="{119B78C1-0806-4644-B61E-5EC51613C0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6161" y="1105366"/>
            <a:ext cx="2129400" cy="2160000"/>
          </a:xfrm>
          <a:prstGeom prst="rect">
            <a:avLst/>
          </a:prstGeom>
        </p:spPr>
      </p:pic>
      <p:pic>
        <p:nvPicPr>
          <p:cNvPr id="30" name="Immagine 29">
            <a:extLst>
              <a:ext uri="{FF2B5EF4-FFF2-40B4-BE49-F238E27FC236}">
                <a16:creationId xmlns:a16="http://schemas.microsoft.com/office/drawing/2014/main" id="{190DA2EA-FC59-4E3E-9177-81A8EE15E3A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60800" y="3717272"/>
            <a:ext cx="2318400" cy="2160000"/>
          </a:xfrm>
          <a:prstGeom prst="rect">
            <a:avLst/>
          </a:prstGeom>
        </p:spPr>
      </p:pic>
      <p:pic>
        <p:nvPicPr>
          <p:cNvPr id="31" name="Immagine 30">
            <a:extLst>
              <a:ext uri="{FF2B5EF4-FFF2-40B4-BE49-F238E27FC236}">
                <a16:creationId xmlns:a16="http://schemas.microsoft.com/office/drawing/2014/main" id="{78D721EA-D9B0-4EF4-B3E5-7C66143882E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5576" y="3635078"/>
            <a:ext cx="1387800" cy="2160000"/>
          </a:xfrm>
          <a:prstGeom prst="rect">
            <a:avLst/>
          </a:prstGeom>
        </p:spPr>
      </p:pic>
      <p:pic>
        <p:nvPicPr>
          <p:cNvPr id="32" name="Immagine 31">
            <a:extLst>
              <a:ext uri="{FF2B5EF4-FFF2-40B4-BE49-F238E27FC236}">
                <a16:creationId xmlns:a16="http://schemas.microsoft.com/office/drawing/2014/main" id="{C2B60FAC-686B-4CB0-AE17-4F28D6488B4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00274" y="3635078"/>
            <a:ext cx="1587600" cy="2160000"/>
          </a:xfrm>
          <a:prstGeom prst="rect">
            <a:avLst/>
          </a:prstGeom>
        </p:spPr>
      </p:pic>
      <p:pic>
        <p:nvPicPr>
          <p:cNvPr id="33" name="Immagine 32">
            <a:extLst>
              <a:ext uri="{FF2B5EF4-FFF2-40B4-BE49-F238E27FC236}">
                <a16:creationId xmlns:a16="http://schemas.microsoft.com/office/drawing/2014/main" id="{5EC85806-D34D-4D64-96CF-09E10D5AACC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472646" y="3635078"/>
            <a:ext cx="1631316" cy="2160000"/>
          </a:xfrm>
          <a:prstGeom prst="rect">
            <a:avLst/>
          </a:prstGeom>
        </p:spPr>
      </p:pic>
      <p:sp>
        <p:nvSpPr>
          <p:cNvPr id="34" name="Rettangolo 33">
            <a:extLst>
              <a:ext uri="{FF2B5EF4-FFF2-40B4-BE49-F238E27FC236}">
                <a16:creationId xmlns:a16="http://schemas.microsoft.com/office/drawing/2014/main" id="{D21EA990-D669-4CA9-B5A9-3BA92CED2258}"/>
              </a:ext>
            </a:extLst>
          </p:cNvPr>
          <p:cNvSpPr/>
          <p:nvPr/>
        </p:nvSpPr>
        <p:spPr>
          <a:xfrm>
            <a:off x="3397309" y="188640"/>
            <a:ext cx="4305281" cy="369332"/>
          </a:xfrm>
          <a:prstGeom prst="rect">
            <a:avLst/>
          </a:prstGeom>
          <a:solidFill>
            <a:srgbClr val="32566C"/>
          </a:solidFill>
          <a:ln>
            <a:solidFill>
              <a:schemeClr val="accent1"/>
            </a:solidFill>
          </a:ln>
        </p:spPr>
        <p:txBody>
          <a:bodyPr wrap="none">
            <a:spAutoFit/>
          </a:bodyPr>
          <a:lstStyle/>
          <a:p>
            <a:r>
              <a:rPr lang="en-US" dirty="0">
                <a:solidFill>
                  <a:schemeClr val="bg1"/>
                </a:solidFill>
              </a:rPr>
              <a:t>Single and double screw </a:t>
            </a:r>
            <a:r>
              <a:rPr lang="en-US" dirty="0" err="1">
                <a:solidFill>
                  <a:schemeClr val="bg1"/>
                </a:solidFill>
              </a:rPr>
              <a:t>dosers</a:t>
            </a:r>
            <a:r>
              <a:rPr lang="en-US" dirty="0">
                <a:solidFill>
                  <a:schemeClr val="bg1"/>
                </a:solidFill>
              </a:rPr>
              <a:t> for powders</a:t>
            </a:r>
            <a:endParaRPr lang="it-IT" dirty="0">
              <a:solidFill>
                <a:schemeClr val="bg1"/>
              </a:solidFill>
            </a:endParaRPr>
          </a:p>
        </p:txBody>
      </p:sp>
    </p:spTree>
    <p:extLst>
      <p:ext uri="{BB962C8B-B14F-4D97-AF65-F5344CB8AC3E}">
        <p14:creationId xmlns:p14="http://schemas.microsoft.com/office/powerpoint/2010/main" val="1393757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AC139665-F8C6-4760-979A-B1E6E7474A2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16</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397309" y="188640"/>
            <a:ext cx="3217932" cy="369332"/>
          </a:xfrm>
          <a:prstGeom prst="rect">
            <a:avLst/>
          </a:prstGeom>
          <a:solidFill>
            <a:srgbClr val="32566C"/>
          </a:solidFill>
          <a:ln>
            <a:solidFill>
              <a:schemeClr val="accent1"/>
            </a:solidFill>
          </a:ln>
        </p:spPr>
        <p:txBody>
          <a:bodyPr wrap="none">
            <a:spAutoFit/>
          </a:bodyPr>
          <a:lstStyle/>
          <a:p>
            <a:r>
              <a:rPr lang="en-US" dirty="0">
                <a:solidFill>
                  <a:schemeClr val="bg1"/>
                </a:solidFill>
              </a:rPr>
              <a:t>Vibrating channel or pipe </a:t>
            </a:r>
            <a:r>
              <a:rPr lang="en-US" dirty="0" err="1">
                <a:solidFill>
                  <a:schemeClr val="bg1"/>
                </a:solidFill>
              </a:rPr>
              <a:t>dosers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1140388" y="5420020"/>
            <a:ext cx="1302233"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Volumetric</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3747792" y="5406669"/>
            <a:ext cx="2376264"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Gravimetric on scale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732240" y="5373216"/>
            <a:ext cx="2244017"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hanging on load cells </a:t>
            </a:r>
            <a:endParaRPr lang="it-IT" dirty="0">
              <a:solidFill>
                <a:schemeClr val="bg1"/>
              </a:solidFill>
            </a:endParaRPr>
          </a:p>
        </p:txBody>
      </p:sp>
      <p:pic>
        <p:nvPicPr>
          <p:cNvPr id="17" name="Immagine 16">
            <a:extLst>
              <a:ext uri="{FF2B5EF4-FFF2-40B4-BE49-F238E27FC236}">
                <a16:creationId xmlns:a16="http://schemas.microsoft.com/office/drawing/2014/main" id="{A84BF373-0F8D-4626-AF60-F8FB1C390C7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1070" y="764704"/>
            <a:ext cx="1604645" cy="2700000"/>
          </a:xfrm>
          <a:prstGeom prst="rect">
            <a:avLst/>
          </a:prstGeom>
          <a:noFill/>
          <a:ln>
            <a:noFill/>
          </a:ln>
        </p:spPr>
      </p:pic>
      <p:pic>
        <p:nvPicPr>
          <p:cNvPr id="19" name="Immagine 18">
            <a:extLst>
              <a:ext uri="{FF2B5EF4-FFF2-40B4-BE49-F238E27FC236}">
                <a16:creationId xmlns:a16="http://schemas.microsoft.com/office/drawing/2014/main" id="{B124FD9F-DAA2-4D55-87C8-EB17F15B5E5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2638" y="945024"/>
            <a:ext cx="1463418" cy="2700000"/>
          </a:xfrm>
          <a:prstGeom prst="rect">
            <a:avLst/>
          </a:prstGeom>
          <a:noFill/>
          <a:ln>
            <a:noFill/>
          </a:ln>
        </p:spPr>
      </p:pic>
      <p:pic>
        <p:nvPicPr>
          <p:cNvPr id="20" name="Immagine 19">
            <a:extLst>
              <a:ext uri="{FF2B5EF4-FFF2-40B4-BE49-F238E27FC236}">
                <a16:creationId xmlns:a16="http://schemas.microsoft.com/office/drawing/2014/main" id="{A553EEC0-B003-4B2A-B6DC-B9004C33045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4168" y="801008"/>
            <a:ext cx="2070099" cy="2700000"/>
          </a:xfrm>
          <a:prstGeom prst="rect">
            <a:avLst/>
          </a:prstGeom>
          <a:noFill/>
          <a:ln>
            <a:noFill/>
          </a:ln>
        </p:spPr>
      </p:pic>
      <p:pic>
        <p:nvPicPr>
          <p:cNvPr id="22" name="Immagine 21">
            <a:extLst>
              <a:ext uri="{FF2B5EF4-FFF2-40B4-BE49-F238E27FC236}">
                <a16:creationId xmlns:a16="http://schemas.microsoft.com/office/drawing/2014/main" id="{E6E15A49-240D-4FC0-A59E-8EA97586F4E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35521" y="2132856"/>
            <a:ext cx="1700375" cy="2700000"/>
          </a:xfrm>
          <a:prstGeom prst="rect">
            <a:avLst/>
          </a:prstGeom>
          <a:noFill/>
          <a:ln>
            <a:noFill/>
          </a:ln>
        </p:spPr>
      </p:pic>
      <p:pic>
        <p:nvPicPr>
          <p:cNvPr id="26" name="Immagine 25">
            <a:extLst>
              <a:ext uri="{FF2B5EF4-FFF2-40B4-BE49-F238E27FC236}">
                <a16:creationId xmlns:a16="http://schemas.microsoft.com/office/drawing/2014/main" id="{91A02452-71EC-4780-A5BC-85474223680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47392" y="2420888"/>
            <a:ext cx="1553036" cy="2880000"/>
          </a:xfrm>
          <a:prstGeom prst="rect">
            <a:avLst/>
          </a:prstGeom>
          <a:noFill/>
          <a:ln>
            <a:noFill/>
          </a:ln>
        </p:spPr>
      </p:pic>
      <p:pic>
        <p:nvPicPr>
          <p:cNvPr id="28" name="Immagine 27">
            <a:extLst>
              <a:ext uri="{FF2B5EF4-FFF2-40B4-BE49-F238E27FC236}">
                <a16:creationId xmlns:a16="http://schemas.microsoft.com/office/drawing/2014/main" id="{78EE1FE3-34EB-4CCB-88A7-5C2693C0D1B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76256" y="2158369"/>
            <a:ext cx="2443848" cy="3240000"/>
          </a:xfrm>
          <a:prstGeom prst="rect">
            <a:avLst/>
          </a:prstGeom>
          <a:noFill/>
          <a:ln>
            <a:noFill/>
          </a:ln>
        </p:spPr>
      </p:pic>
    </p:spTree>
    <p:extLst>
      <p:ext uri="{BB962C8B-B14F-4D97-AF65-F5344CB8AC3E}">
        <p14:creationId xmlns:p14="http://schemas.microsoft.com/office/powerpoint/2010/main" val="2014336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B76813FB-7A6D-4017-9E8B-DD3FD3EB5543}"/>
              </a:ext>
            </a:extLst>
          </p:cNvPr>
          <p:cNvPicPr>
            <a:picLocks noChangeAspect="1"/>
          </p:cNvPicPr>
          <p:nvPr/>
        </p:nvPicPr>
        <p:blipFill rotWithShape="1">
          <a:blip r:embed="rId3">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17</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pic>
        <p:nvPicPr>
          <p:cNvPr id="17" name="Immagine 16">
            <a:extLst>
              <a:ext uri="{FF2B5EF4-FFF2-40B4-BE49-F238E27FC236}">
                <a16:creationId xmlns:a16="http://schemas.microsoft.com/office/drawing/2014/main" id="{9A605F38-3A8B-46E4-B8D4-EDD497E532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184" y="1145390"/>
            <a:ext cx="1384200" cy="2160000"/>
          </a:xfrm>
          <a:prstGeom prst="rect">
            <a:avLst/>
          </a:prstGeom>
        </p:spPr>
      </p:pic>
      <p:pic>
        <p:nvPicPr>
          <p:cNvPr id="19" name="Immagine 18">
            <a:extLst>
              <a:ext uri="{FF2B5EF4-FFF2-40B4-BE49-F238E27FC236}">
                <a16:creationId xmlns:a16="http://schemas.microsoft.com/office/drawing/2014/main" id="{9967F1D7-593D-4873-9EF8-D932FF9693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88368" y="1155766"/>
            <a:ext cx="1231200" cy="2160000"/>
          </a:xfrm>
          <a:prstGeom prst="rect">
            <a:avLst/>
          </a:prstGeom>
        </p:spPr>
      </p:pic>
      <p:pic>
        <p:nvPicPr>
          <p:cNvPr id="20" name="Immagine 19">
            <a:extLst>
              <a:ext uri="{FF2B5EF4-FFF2-40B4-BE49-F238E27FC236}">
                <a16:creationId xmlns:a16="http://schemas.microsoft.com/office/drawing/2014/main" id="{B10FDB36-1D53-4726-935B-8E390C767258}"/>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85088" y="1041795"/>
            <a:ext cx="1579200" cy="2520000"/>
          </a:xfrm>
          <a:prstGeom prst="rect">
            <a:avLst/>
          </a:prstGeom>
        </p:spPr>
      </p:pic>
      <p:pic>
        <p:nvPicPr>
          <p:cNvPr id="26" name="Immagine 25">
            <a:extLst>
              <a:ext uri="{FF2B5EF4-FFF2-40B4-BE49-F238E27FC236}">
                <a16:creationId xmlns:a16="http://schemas.microsoft.com/office/drawing/2014/main" id="{8F56F049-034B-4CB8-AB6D-EB91A5322D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00536" y="1136206"/>
            <a:ext cx="1479600" cy="2160000"/>
          </a:xfrm>
          <a:prstGeom prst="rect">
            <a:avLst/>
          </a:prstGeom>
        </p:spPr>
      </p:pic>
      <p:pic>
        <p:nvPicPr>
          <p:cNvPr id="27" name="Immagine 26">
            <a:extLst>
              <a:ext uri="{FF2B5EF4-FFF2-40B4-BE49-F238E27FC236}">
                <a16:creationId xmlns:a16="http://schemas.microsoft.com/office/drawing/2014/main" id="{D5DE8BE5-B893-4056-8D74-8EC0000D25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75109" y="3645617"/>
            <a:ext cx="1587600" cy="2160000"/>
          </a:xfrm>
          <a:prstGeom prst="rect">
            <a:avLst/>
          </a:prstGeom>
        </p:spPr>
      </p:pic>
      <p:pic>
        <p:nvPicPr>
          <p:cNvPr id="3" name="Immagine 2">
            <a:extLst>
              <a:ext uri="{FF2B5EF4-FFF2-40B4-BE49-F238E27FC236}">
                <a16:creationId xmlns:a16="http://schemas.microsoft.com/office/drawing/2014/main" id="{6EA355CC-497D-486F-89D3-8C9FF362D618}"/>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7133" y="3717312"/>
            <a:ext cx="2540322" cy="2520000"/>
          </a:xfrm>
          <a:prstGeom prst="rect">
            <a:avLst/>
          </a:prstGeom>
        </p:spPr>
      </p:pic>
      <p:pic>
        <p:nvPicPr>
          <p:cNvPr id="12" name="Immagine 11">
            <a:extLst>
              <a:ext uri="{FF2B5EF4-FFF2-40B4-BE49-F238E27FC236}">
                <a16:creationId xmlns:a16="http://schemas.microsoft.com/office/drawing/2014/main" id="{5886154E-61D3-4AF6-83FC-5EC8E347EF49}"/>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8350" b="3033"/>
          <a:stretch/>
        </p:blipFill>
        <p:spPr>
          <a:xfrm rot="5400000">
            <a:off x="7007032" y="1470892"/>
            <a:ext cx="2160000" cy="1435584"/>
          </a:xfrm>
          <a:prstGeom prst="rect">
            <a:avLst/>
          </a:prstGeom>
        </p:spPr>
      </p:pic>
      <p:pic>
        <p:nvPicPr>
          <p:cNvPr id="15" name="Immagine 14">
            <a:extLst>
              <a:ext uri="{FF2B5EF4-FFF2-40B4-BE49-F238E27FC236}">
                <a16:creationId xmlns:a16="http://schemas.microsoft.com/office/drawing/2014/main" id="{6B6E9D58-2306-4040-9AF3-1226E5888CDE}"/>
              </a:ext>
            </a:extLst>
          </p:cNvPr>
          <p:cNvPicPr>
            <a:picLocks noChangeAspect="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12" t="12436" r="10000" b="19231"/>
          <a:stretch/>
        </p:blipFill>
        <p:spPr>
          <a:xfrm>
            <a:off x="3557013" y="3331597"/>
            <a:ext cx="2935779" cy="1800000"/>
          </a:xfrm>
          <a:prstGeom prst="rect">
            <a:avLst/>
          </a:prstGeom>
        </p:spPr>
      </p:pic>
      <p:pic>
        <p:nvPicPr>
          <p:cNvPr id="29" name="Immagine 28">
            <a:extLst>
              <a:ext uri="{FF2B5EF4-FFF2-40B4-BE49-F238E27FC236}">
                <a16:creationId xmlns:a16="http://schemas.microsoft.com/office/drawing/2014/main" id="{7F622C59-40B2-4B75-8B39-B6E0B0ECD61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24048" b="26901"/>
          <a:stretch/>
        </p:blipFill>
        <p:spPr>
          <a:xfrm flipH="1">
            <a:off x="3661391" y="4866152"/>
            <a:ext cx="2935686" cy="1080000"/>
          </a:xfrm>
          <a:prstGeom prst="rect">
            <a:avLst/>
          </a:prstGeom>
        </p:spPr>
      </p:pic>
      <p:sp>
        <p:nvSpPr>
          <p:cNvPr id="30" name="Rettangolo 29">
            <a:extLst>
              <a:ext uri="{FF2B5EF4-FFF2-40B4-BE49-F238E27FC236}">
                <a16:creationId xmlns:a16="http://schemas.microsoft.com/office/drawing/2014/main" id="{D8D81E6D-0A25-4F7D-8EBB-6131E75839A2}"/>
              </a:ext>
            </a:extLst>
          </p:cNvPr>
          <p:cNvSpPr/>
          <p:nvPr/>
        </p:nvSpPr>
        <p:spPr>
          <a:xfrm>
            <a:off x="3397309" y="188640"/>
            <a:ext cx="3270832" cy="369332"/>
          </a:xfrm>
          <a:prstGeom prst="rect">
            <a:avLst/>
          </a:prstGeom>
          <a:solidFill>
            <a:srgbClr val="32566C"/>
          </a:solidFill>
          <a:ln>
            <a:solidFill>
              <a:schemeClr val="accent1"/>
            </a:solidFill>
          </a:ln>
        </p:spPr>
        <p:txBody>
          <a:bodyPr wrap="none">
            <a:spAutoFit/>
          </a:bodyPr>
          <a:lstStyle/>
          <a:p>
            <a:r>
              <a:rPr lang="en-US" dirty="0">
                <a:solidFill>
                  <a:schemeClr val="bg1"/>
                </a:solidFill>
              </a:rPr>
              <a:t>Vibrating channel or pipe </a:t>
            </a:r>
            <a:r>
              <a:rPr lang="en-US" dirty="0" err="1">
                <a:solidFill>
                  <a:schemeClr val="bg1"/>
                </a:solidFill>
              </a:rPr>
              <a:t>dosers</a:t>
            </a:r>
            <a:r>
              <a:rPr lang="en-US" dirty="0">
                <a:solidFill>
                  <a:schemeClr val="bg1"/>
                </a:solidFill>
              </a:rPr>
              <a:t> </a:t>
            </a:r>
            <a:endParaRPr lang="it-IT" dirty="0">
              <a:solidFill>
                <a:schemeClr val="bg1"/>
              </a:solidFill>
            </a:endParaRPr>
          </a:p>
        </p:txBody>
      </p:sp>
    </p:spTree>
    <p:extLst>
      <p:ext uri="{BB962C8B-B14F-4D97-AF65-F5344CB8AC3E}">
        <p14:creationId xmlns:p14="http://schemas.microsoft.com/office/powerpoint/2010/main" val="298674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7F822A46-1E0A-40D0-8151-A7142F05E0BF}"/>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18</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397309" y="188640"/>
            <a:ext cx="3334931"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Weighing belts and belt </a:t>
            </a:r>
            <a:r>
              <a:rPr lang="en-US" dirty="0" err="1">
                <a:solidFill>
                  <a:schemeClr val="bg1"/>
                </a:solidFill>
              </a:rPr>
              <a:t>dosers</a:t>
            </a:r>
            <a:r>
              <a:rPr lang="en-US" dirty="0">
                <a:solidFill>
                  <a:schemeClr val="bg1"/>
                </a:solidFill>
              </a:rPr>
              <a:t>  </a:t>
            </a:r>
            <a:endParaRPr lang="it-IT" dirty="0">
              <a:solidFill>
                <a:schemeClr val="bg1"/>
              </a:solidFill>
            </a:endParaRPr>
          </a:p>
        </p:txBody>
      </p:sp>
      <p:pic>
        <p:nvPicPr>
          <p:cNvPr id="16" name="Immagine 15">
            <a:extLst>
              <a:ext uri="{FF2B5EF4-FFF2-40B4-BE49-F238E27FC236}">
                <a16:creationId xmlns:a16="http://schemas.microsoft.com/office/drawing/2014/main" id="{12E5D8AF-E07C-44D9-AD1F-AD17843FCC06}"/>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573" y="657072"/>
            <a:ext cx="7527827" cy="3420000"/>
          </a:xfrm>
          <a:prstGeom prst="rect">
            <a:avLst/>
          </a:prstGeom>
          <a:noFill/>
          <a:ln>
            <a:noFill/>
          </a:ln>
        </p:spPr>
      </p:pic>
      <p:pic>
        <p:nvPicPr>
          <p:cNvPr id="3" name="Immagine 2">
            <a:extLst>
              <a:ext uri="{FF2B5EF4-FFF2-40B4-BE49-F238E27FC236}">
                <a16:creationId xmlns:a16="http://schemas.microsoft.com/office/drawing/2014/main" id="{54EC5FB0-3000-4B88-BA29-86B24ABF41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04" y="4221328"/>
            <a:ext cx="3697431" cy="1980000"/>
          </a:xfrm>
          <a:prstGeom prst="rect">
            <a:avLst/>
          </a:prstGeom>
        </p:spPr>
      </p:pic>
      <p:pic>
        <p:nvPicPr>
          <p:cNvPr id="12" name="Immagine 11">
            <a:extLst>
              <a:ext uri="{FF2B5EF4-FFF2-40B4-BE49-F238E27FC236}">
                <a16:creationId xmlns:a16="http://schemas.microsoft.com/office/drawing/2014/main" id="{9B784EB1-E401-442F-85FA-F9652F13CF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936" y="4221088"/>
            <a:ext cx="4950000" cy="1980000"/>
          </a:xfrm>
          <a:prstGeom prst="rect">
            <a:avLst/>
          </a:prstGeom>
        </p:spPr>
      </p:pic>
    </p:spTree>
    <p:extLst>
      <p:ext uri="{BB962C8B-B14F-4D97-AF65-F5344CB8AC3E}">
        <p14:creationId xmlns:p14="http://schemas.microsoft.com/office/powerpoint/2010/main" val="1009632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D61532D3-BC29-4412-A890-94DFD26EFE5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19</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397309" y="188640"/>
            <a:ext cx="3265830" cy="369332"/>
          </a:xfrm>
          <a:prstGeom prst="rect">
            <a:avLst/>
          </a:prstGeom>
          <a:solidFill>
            <a:srgbClr val="32566C"/>
          </a:solidFill>
          <a:ln>
            <a:solidFill>
              <a:schemeClr val="accent1"/>
            </a:solidFill>
          </a:ln>
        </p:spPr>
        <p:txBody>
          <a:bodyPr wrap="none">
            <a:spAutoFit/>
          </a:bodyPr>
          <a:lstStyle/>
          <a:p>
            <a:r>
              <a:rPr lang="en-US" dirty="0">
                <a:solidFill>
                  <a:schemeClr val="bg1"/>
                </a:solidFill>
              </a:rPr>
              <a:t>Multi-ingredients dosing stations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835886" y="3861048"/>
            <a:ext cx="186390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 With fixed scale</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588224" y="3824352"/>
            <a:ext cx="2016224"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With mobile scale</a:t>
            </a:r>
            <a:endParaRPr lang="it-IT" dirty="0">
              <a:solidFill>
                <a:schemeClr val="bg1"/>
              </a:solidFill>
            </a:endParaRPr>
          </a:p>
        </p:txBody>
      </p:sp>
      <p:pic>
        <p:nvPicPr>
          <p:cNvPr id="3" name="Immagine 2">
            <a:extLst>
              <a:ext uri="{FF2B5EF4-FFF2-40B4-BE49-F238E27FC236}">
                <a16:creationId xmlns:a16="http://schemas.microsoft.com/office/drawing/2014/main" id="{244F42D0-D34E-4E3F-AA52-70DE59DDC2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118" r="3864"/>
          <a:stretch/>
        </p:blipFill>
        <p:spPr>
          <a:xfrm>
            <a:off x="5652120" y="615303"/>
            <a:ext cx="3564396" cy="3240000"/>
          </a:xfrm>
          <a:prstGeom prst="rect">
            <a:avLst/>
          </a:prstGeom>
        </p:spPr>
      </p:pic>
      <p:pic>
        <p:nvPicPr>
          <p:cNvPr id="12" name="Immagine 11">
            <a:extLst>
              <a:ext uri="{FF2B5EF4-FFF2-40B4-BE49-F238E27FC236}">
                <a16:creationId xmlns:a16="http://schemas.microsoft.com/office/drawing/2014/main" id="{4F97ACDA-98C4-44C8-9800-980C591DE4CC}"/>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9595" y="620688"/>
            <a:ext cx="2236687" cy="3240000"/>
          </a:xfrm>
          <a:prstGeom prst="rect">
            <a:avLst/>
          </a:prstGeom>
        </p:spPr>
      </p:pic>
      <p:pic>
        <p:nvPicPr>
          <p:cNvPr id="15" name="Immagine 14">
            <a:extLst>
              <a:ext uri="{FF2B5EF4-FFF2-40B4-BE49-F238E27FC236}">
                <a16:creationId xmlns:a16="http://schemas.microsoft.com/office/drawing/2014/main" id="{0A5E448D-9EFA-4F66-B5AD-87423AE821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8253" y="654501"/>
            <a:ext cx="2659891" cy="3240000"/>
          </a:xfrm>
          <a:prstGeom prst="rect">
            <a:avLst/>
          </a:prstGeom>
        </p:spPr>
      </p:pic>
      <p:sp>
        <p:nvSpPr>
          <p:cNvPr id="26" name="Rettangolo 25">
            <a:extLst>
              <a:ext uri="{FF2B5EF4-FFF2-40B4-BE49-F238E27FC236}">
                <a16:creationId xmlns:a16="http://schemas.microsoft.com/office/drawing/2014/main" id="{33DEB5DE-A1CD-42E6-B65C-5F767B09FF08}"/>
              </a:ext>
            </a:extLst>
          </p:cNvPr>
          <p:cNvSpPr/>
          <p:nvPr/>
        </p:nvSpPr>
        <p:spPr>
          <a:xfrm>
            <a:off x="3217667" y="3824352"/>
            <a:ext cx="2504210"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 With </a:t>
            </a:r>
            <a:r>
              <a:rPr lang="en-US" dirty="0" err="1">
                <a:solidFill>
                  <a:schemeClr val="bg1"/>
                </a:solidFill>
              </a:rPr>
              <a:t>dosers</a:t>
            </a:r>
            <a:r>
              <a:rPr lang="en-US" dirty="0">
                <a:solidFill>
                  <a:schemeClr val="bg1"/>
                </a:solidFill>
              </a:rPr>
              <a:t> on scale </a:t>
            </a:r>
            <a:endParaRPr lang="it-IT" dirty="0">
              <a:solidFill>
                <a:schemeClr val="bg1"/>
              </a:solidFill>
            </a:endParaRPr>
          </a:p>
        </p:txBody>
      </p:sp>
      <p:pic>
        <p:nvPicPr>
          <p:cNvPr id="17" name="Immagine 16">
            <a:extLst>
              <a:ext uri="{FF2B5EF4-FFF2-40B4-BE49-F238E27FC236}">
                <a16:creationId xmlns:a16="http://schemas.microsoft.com/office/drawing/2014/main" id="{83BBF76C-6A46-47F5-87B7-BA5C66E69AD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3299" y="4294882"/>
            <a:ext cx="1285499" cy="2160000"/>
          </a:xfrm>
          <a:prstGeom prst="rect">
            <a:avLst/>
          </a:prstGeom>
        </p:spPr>
      </p:pic>
      <p:pic>
        <p:nvPicPr>
          <p:cNvPr id="20" name="Immagine 19">
            <a:extLst>
              <a:ext uri="{FF2B5EF4-FFF2-40B4-BE49-F238E27FC236}">
                <a16:creationId xmlns:a16="http://schemas.microsoft.com/office/drawing/2014/main" id="{8C904CC9-70D6-4D5C-9EC3-61717F9172D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1708"/>
          <a:stretch/>
        </p:blipFill>
        <p:spPr>
          <a:xfrm>
            <a:off x="1935329" y="4306951"/>
            <a:ext cx="2863846" cy="2160000"/>
          </a:xfrm>
          <a:prstGeom prst="rect">
            <a:avLst/>
          </a:prstGeom>
        </p:spPr>
      </p:pic>
      <p:pic>
        <p:nvPicPr>
          <p:cNvPr id="28" name="Immagine 27">
            <a:extLst>
              <a:ext uri="{FF2B5EF4-FFF2-40B4-BE49-F238E27FC236}">
                <a16:creationId xmlns:a16="http://schemas.microsoft.com/office/drawing/2014/main" id="{217AC613-214C-4CDE-AA55-B9E55A3AA8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43191" y="4293096"/>
            <a:ext cx="1672200" cy="2160000"/>
          </a:xfrm>
          <a:prstGeom prst="rect">
            <a:avLst/>
          </a:prstGeom>
        </p:spPr>
      </p:pic>
      <p:pic>
        <p:nvPicPr>
          <p:cNvPr id="30" name="Immagine 29">
            <a:extLst>
              <a:ext uri="{FF2B5EF4-FFF2-40B4-BE49-F238E27FC236}">
                <a16:creationId xmlns:a16="http://schemas.microsoft.com/office/drawing/2014/main" id="{FA3E4264-14C3-4CEF-A2B7-1863A6CD6FE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320" r="8514"/>
          <a:stretch/>
        </p:blipFill>
        <p:spPr>
          <a:xfrm>
            <a:off x="6732240" y="4293096"/>
            <a:ext cx="2304256" cy="2160000"/>
          </a:xfrm>
          <a:prstGeom prst="rect">
            <a:avLst/>
          </a:prstGeom>
        </p:spPr>
      </p:pic>
    </p:spTree>
    <p:extLst>
      <p:ext uri="{BB962C8B-B14F-4D97-AF65-F5344CB8AC3E}">
        <p14:creationId xmlns:p14="http://schemas.microsoft.com/office/powerpoint/2010/main" val="722494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20</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19926" y="188640"/>
            <a:ext cx="4196790" cy="646331"/>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Semi-automatic bench-top filling machines</a:t>
            </a:r>
            <a:br>
              <a:rPr lang="en-US" dirty="0">
                <a:solidFill>
                  <a:schemeClr val="bg1"/>
                </a:solidFill>
              </a:rPr>
            </a:br>
            <a:r>
              <a:rPr lang="en-US" dirty="0">
                <a:solidFill>
                  <a:schemeClr val="bg1"/>
                </a:solidFill>
              </a:rPr>
              <a:t>with screw or vibrating channel </a:t>
            </a:r>
            <a:r>
              <a:rPr lang="en-US" dirty="0" err="1">
                <a:solidFill>
                  <a:schemeClr val="bg1"/>
                </a:solidFill>
              </a:rPr>
              <a:t>dosers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592132" y="5645958"/>
            <a:ext cx="265665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 Gravimetric on scale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915236" y="5640777"/>
            <a:ext cx="2108668"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With outer scale </a:t>
            </a:r>
            <a:endParaRPr lang="it-IT" dirty="0">
              <a:solidFill>
                <a:schemeClr val="bg1"/>
              </a:solidFill>
            </a:endParaRPr>
          </a:p>
        </p:txBody>
      </p:sp>
      <p:sp>
        <p:nvSpPr>
          <p:cNvPr id="26" name="Rettangolo 25">
            <a:extLst>
              <a:ext uri="{FF2B5EF4-FFF2-40B4-BE49-F238E27FC236}">
                <a16:creationId xmlns:a16="http://schemas.microsoft.com/office/drawing/2014/main" id="{33DEB5DE-A1CD-42E6-B65C-5F767B09FF08}"/>
              </a:ext>
            </a:extLst>
          </p:cNvPr>
          <p:cNvSpPr/>
          <p:nvPr/>
        </p:nvSpPr>
        <p:spPr>
          <a:xfrm>
            <a:off x="3665895" y="5640777"/>
            <a:ext cx="2444070"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 With barbell discharge</a:t>
            </a:r>
            <a:endParaRPr lang="it-IT" dirty="0">
              <a:solidFill>
                <a:schemeClr val="bg1"/>
              </a:solidFill>
            </a:endParaRPr>
          </a:p>
        </p:txBody>
      </p:sp>
      <p:pic>
        <p:nvPicPr>
          <p:cNvPr id="18" name="Immagine 17">
            <a:extLst>
              <a:ext uri="{FF2B5EF4-FFF2-40B4-BE49-F238E27FC236}">
                <a16:creationId xmlns:a16="http://schemas.microsoft.com/office/drawing/2014/main" id="{2A148104-1A1C-44EC-9F84-D8175DF0FF8F}"/>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8190" t="24485" r="78494" b="42528"/>
          <a:stretch/>
        </p:blipFill>
        <p:spPr bwMode="auto">
          <a:xfrm>
            <a:off x="500540" y="622797"/>
            <a:ext cx="1744541" cy="3600000"/>
          </a:xfrm>
          <a:prstGeom prst="rect">
            <a:avLst/>
          </a:prstGeom>
          <a:noFill/>
          <a:ln>
            <a:noFill/>
          </a:ln>
          <a:extLst>
            <a:ext uri="{53640926-AAD7-44D8-BBD7-CCE9431645EC}">
              <a14:shadowObscured xmlns:a14="http://schemas.microsoft.com/office/drawing/2010/main"/>
            </a:ext>
          </a:extLst>
        </p:spPr>
      </p:pic>
      <p:pic>
        <p:nvPicPr>
          <p:cNvPr id="19" name="Immagine 18">
            <a:extLst>
              <a:ext uri="{FF2B5EF4-FFF2-40B4-BE49-F238E27FC236}">
                <a16:creationId xmlns:a16="http://schemas.microsoft.com/office/drawing/2014/main" id="{1CA0B9B4-4B74-45B3-919E-05CEA332E39C}"/>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43362" t="23592" r="44145" b="43082"/>
          <a:stretch/>
        </p:blipFill>
        <p:spPr bwMode="auto">
          <a:xfrm>
            <a:off x="3321766" y="725517"/>
            <a:ext cx="1620180" cy="3600000"/>
          </a:xfrm>
          <a:prstGeom prst="rect">
            <a:avLst/>
          </a:prstGeom>
          <a:noFill/>
          <a:ln>
            <a:noFill/>
          </a:ln>
          <a:extLst>
            <a:ext uri="{53640926-AAD7-44D8-BBD7-CCE9431645EC}">
              <a14:shadowObscured xmlns:a14="http://schemas.microsoft.com/office/drawing/2010/main"/>
            </a:ext>
          </a:extLst>
        </p:spPr>
      </p:pic>
      <p:pic>
        <p:nvPicPr>
          <p:cNvPr id="21" name="Immagine 20">
            <a:extLst>
              <a:ext uri="{FF2B5EF4-FFF2-40B4-BE49-F238E27FC236}">
                <a16:creationId xmlns:a16="http://schemas.microsoft.com/office/drawing/2014/main" id="{9FF47A6B-CA53-44FF-ABD2-A5D2E1906679}"/>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8521" t="25389" r="7682" b="40926"/>
          <a:stretch/>
        </p:blipFill>
        <p:spPr bwMode="auto">
          <a:xfrm>
            <a:off x="6422528" y="814438"/>
            <a:ext cx="1770308" cy="3600000"/>
          </a:xfrm>
          <a:prstGeom prst="rect">
            <a:avLst/>
          </a:prstGeom>
          <a:noFill/>
          <a:ln>
            <a:noFill/>
          </a:ln>
          <a:extLst>
            <a:ext uri="{53640926-AAD7-44D8-BBD7-CCE9431645EC}">
              <a14:shadowObscured xmlns:a14="http://schemas.microsoft.com/office/drawing/2010/main"/>
            </a:ext>
          </a:extLst>
        </p:spPr>
      </p:pic>
      <p:pic>
        <p:nvPicPr>
          <p:cNvPr id="17" name="Immagine 16">
            <a:extLst>
              <a:ext uri="{FF2B5EF4-FFF2-40B4-BE49-F238E27FC236}">
                <a16:creationId xmlns:a16="http://schemas.microsoft.com/office/drawing/2014/main" id="{2128B4AB-E98B-4832-B028-6D2FD31AEB96}"/>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8974" t="41363" r="77340" b="30785"/>
          <a:stretch/>
        </p:blipFill>
        <p:spPr bwMode="auto">
          <a:xfrm>
            <a:off x="1340543" y="2133256"/>
            <a:ext cx="2122375" cy="3600000"/>
          </a:xfrm>
          <a:prstGeom prst="rect">
            <a:avLst/>
          </a:prstGeom>
          <a:noFill/>
          <a:ln>
            <a:noFill/>
          </a:ln>
          <a:extLst>
            <a:ext uri="{53640926-AAD7-44D8-BBD7-CCE9431645EC}">
              <a14:shadowObscured xmlns:a14="http://schemas.microsoft.com/office/drawing/2010/main"/>
            </a:ext>
          </a:extLst>
        </p:spPr>
      </p:pic>
      <p:pic>
        <p:nvPicPr>
          <p:cNvPr id="20" name="Immagine 19">
            <a:extLst>
              <a:ext uri="{FF2B5EF4-FFF2-40B4-BE49-F238E27FC236}">
                <a16:creationId xmlns:a16="http://schemas.microsoft.com/office/drawing/2014/main" id="{66D5BD67-EBAE-4BEC-BE34-AD3023421D84}"/>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3143" t="40611" r="42519" b="30324"/>
          <a:stretch/>
        </p:blipFill>
        <p:spPr bwMode="auto">
          <a:xfrm>
            <a:off x="3995936" y="1988840"/>
            <a:ext cx="2130695" cy="3600000"/>
          </a:xfrm>
          <a:prstGeom prst="rect">
            <a:avLst/>
          </a:prstGeom>
          <a:noFill/>
          <a:ln>
            <a:noFill/>
          </a:ln>
          <a:extLst>
            <a:ext uri="{53640926-AAD7-44D8-BBD7-CCE9431645EC}">
              <a14:shadowObscured xmlns:a14="http://schemas.microsoft.com/office/drawing/2010/main"/>
            </a:ext>
          </a:extLst>
        </p:spPr>
      </p:pic>
      <p:pic>
        <p:nvPicPr>
          <p:cNvPr id="22" name="Immagine 21">
            <a:extLst>
              <a:ext uri="{FF2B5EF4-FFF2-40B4-BE49-F238E27FC236}">
                <a16:creationId xmlns:a16="http://schemas.microsoft.com/office/drawing/2014/main" id="{F7147099-5273-413E-8919-31E89BC7F790}"/>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80222" t="40031" r="7524" b="30491"/>
          <a:stretch/>
        </p:blipFill>
        <p:spPr bwMode="auto">
          <a:xfrm>
            <a:off x="7307682" y="2070554"/>
            <a:ext cx="1795534" cy="3600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563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a:extLst>
              <a:ext uri="{FF2B5EF4-FFF2-40B4-BE49-F238E27FC236}">
                <a16:creationId xmlns:a16="http://schemas.microsoft.com/office/drawing/2014/main" id="{D80DA804-63B3-4572-B38E-1E8563889AC4}"/>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21</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pic>
        <p:nvPicPr>
          <p:cNvPr id="3" name="Immagine 2">
            <a:extLst>
              <a:ext uri="{FF2B5EF4-FFF2-40B4-BE49-F238E27FC236}">
                <a16:creationId xmlns:a16="http://schemas.microsoft.com/office/drawing/2014/main" id="{8A9D6C1F-1418-4C6E-A533-0B51DB9FBE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711" y="4221088"/>
            <a:ext cx="1249200" cy="2160000"/>
          </a:xfrm>
          <a:prstGeom prst="rect">
            <a:avLst/>
          </a:prstGeom>
        </p:spPr>
      </p:pic>
      <p:pic>
        <p:nvPicPr>
          <p:cNvPr id="15" name="Immagine 14">
            <a:extLst>
              <a:ext uri="{FF2B5EF4-FFF2-40B4-BE49-F238E27FC236}">
                <a16:creationId xmlns:a16="http://schemas.microsoft.com/office/drawing/2014/main" id="{76DBA9C9-A129-4639-A368-30FE716F07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7134" y="4239136"/>
            <a:ext cx="1105200" cy="2160000"/>
          </a:xfrm>
          <a:prstGeom prst="rect">
            <a:avLst/>
          </a:prstGeom>
        </p:spPr>
      </p:pic>
      <p:pic>
        <p:nvPicPr>
          <p:cNvPr id="24" name="Immagine 23">
            <a:extLst>
              <a:ext uri="{FF2B5EF4-FFF2-40B4-BE49-F238E27FC236}">
                <a16:creationId xmlns:a16="http://schemas.microsoft.com/office/drawing/2014/main" id="{FEDB9EB2-8C6F-46B3-8E40-72622EEF25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3480" y="4216602"/>
            <a:ext cx="1539000" cy="2160000"/>
          </a:xfrm>
          <a:prstGeom prst="rect">
            <a:avLst/>
          </a:prstGeom>
        </p:spPr>
      </p:pic>
      <p:pic>
        <p:nvPicPr>
          <p:cNvPr id="28" name="Immagine 27">
            <a:extLst>
              <a:ext uri="{FF2B5EF4-FFF2-40B4-BE49-F238E27FC236}">
                <a16:creationId xmlns:a16="http://schemas.microsoft.com/office/drawing/2014/main" id="{BCB483A6-6FEB-47FC-9FFD-76CB9F9312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20892" y="4242437"/>
            <a:ext cx="1587600" cy="2160000"/>
          </a:xfrm>
          <a:prstGeom prst="rect">
            <a:avLst/>
          </a:prstGeom>
        </p:spPr>
      </p:pic>
      <p:pic>
        <p:nvPicPr>
          <p:cNvPr id="30" name="Immagine 29">
            <a:extLst>
              <a:ext uri="{FF2B5EF4-FFF2-40B4-BE49-F238E27FC236}">
                <a16:creationId xmlns:a16="http://schemas.microsoft.com/office/drawing/2014/main" id="{32BBB7A7-9F92-4A70-829D-768726772BF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49503" y="4221328"/>
            <a:ext cx="901800" cy="2160000"/>
          </a:xfrm>
          <a:prstGeom prst="rect">
            <a:avLst/>
          </a:prstGeom>
        </p:spPr>
      </p:pic>
      <p:pic>
        <p:nvPicPr>
          <p:cNvPr id="32" name="Immagine 31">
            <a:extLst>
              <a:ext uri="{FF2B5EF4-FFF2-40B4-BE49-F238E27FC236}">
                <a16:creationId xmlns:a16="http://schemas.microsoft.com/office/drawing/2014/main" id="{384DDEAC-64E4-4991-9A7D-55FEA5BA87A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44039" y="4221328"/>
            <a:ext cx="1031400" cy="2160000"/>
          </a:xfrm>
          <a:prstGeom prst="rect">
            <a:avLst/>
          </a:prstGeom>
        </p:spPr>
      </p:pic>
      <p:pic>
        <p:nvPicPr>
          <p:cNvPr id="22" name="Immagine 21">
            <a:extLst>
              <a:ext uri="{FF2B5EF4-FFF2-40B4-BE49-F238E27FC236}">
                <a16:creationId xmlns:a16="http://schemas.microsoft.com/office/drawing/2014/main" id="{CF31C72B-FB2B-4816-94BF-852A457D57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69456" y="1011447"/>
            <a:ext cx="1787481" cy="2991600"/>
          </a:xfrm>
          <a:prstGeom prst="rect">
            <a:avLst/>
          </a:prstGeom>
        </p:spPr>
      </p:pic>
      <p:pic>
        <p:nvPicPr>
          <p:cNvPr id="27" name="Immagine 26">
            <a:extLst>
              <a:ext uri="{FF2B5EF4-FFF2-40B4-BE49-F238E27FC236}">
                <a16:creationId xmlns:a16="http://schemas.microsoft.com/office/drawing/2014/main" id="{B2300958-531C-465C-8CA2-E6040E0AF93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97935" y="1011447"/>
            <a:ext cx="1849806" cy="2991600"/>
          </a:xfrm>
          <a:prstGeom prst="rect">
            <a:avLst/>
          </a:prstGeom>
        </p:spPr>
      </p:pic>
      <p:sp>
        <p:nvSpPr>
          <p:cNvPr id="29" name="Rettangolo 28">
            <a:extLst>
              <a:ext uri="{FF2B5EF4-FFF2-40B4-BE49-F238E27FC236}">
                <a16:creationId xmlns:a16="http://schemas.microsoft.com/office/drawing/2014/main" id="{C1BA8F01-4D07-475D-BB24-DAA8171AD58B}"/>
              </a:ext>
            </a:extLst>
          </p:cNvPr>
          <p:cNvSpPr/>
          <p:nvPr/>
        </p:nvSpPr>
        <p:spPr>
          <a:xfrm>
            <a:off x="3419926" y="188640"/>
            <a:ext cx="4196790" cy="646331"/>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Semi-automatic bench-top filling machines</a:t>
            </a:r>
            <a:br>
              <a:rPr lang="en-US" dirty="0">
                <a:solidFill>
                  <a:schemeClr val="bg1"/>
                </a:solidFill>
              </a:rPr>
            </a:br>
            <a:r>
              <a:rPr lang="en-US" dirty="0">
                <a:solidFill>
                  <a:schemeClr val="bg1"/>
                </a:solidFill>
              </a:rPr>
              <a:t>with screw or vibrating channel </a:t>
            </a:r>
            <a:r>
              <a:rPr lang="en-US" dirty="0" err="1">
                <a:solidFill>
                  <a:schemeClr val="bg1"/>
                </a:solidFill>
              </a:rPr>
              <a:t>dosers</a:t>
            </a:r>
            <a:endParaRPr lang="it-IT" dirty="0">
              <a:solidFill>
                <a:schemeClr val="bg1"/>
              </a:solidFill>
            </a:endParaRPr>
          </a:p>
        </p:txBody>
      </p:sp>
      <p:pic>
        <p:nvPicPr>
          <p:cNvPr id="6" name="Immagine 5">
            <a:extLst>
              <a:ext uri="{FF2B5EF4-FFF2-40B4-BE49-F238E27FC236}">
                <a16:creationId xmlns:a16="http://schemas.microsoft.com/office/drawing/2014/main" id="{B5677195-82D2-4CFB-BB3C-F0923677F514}"/>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5350" t="12011" r="12174" b="6601"/>
          <a:stretch/>
        </p:blipFill>
        <p:spPr>
          <a:xfrm rot="16200000">
            <a:off x="368205" y="1247443"/>
            <a:ext cx="2991990" cy="2520000"/>
          </a:xfrm>
          <a:prstGeom prst="rect">
            <a:avLst/>
          </a:prstGeom>
        </p:spPr>
      </p:pic>
    </p:spTree>
    <p:extLst>
      <p:ext uri="{BB962C8B-B14F-4D97-AF65-F5344CB8AC3E}">
        <p14:creationId xmlns:p14="http://schemas.microsoft.com/office/powerpoint/2010/main" val="4273648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44624"/>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22</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46090" y="188640"/>
            <a:ext cx="4144469"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Dosing machines for automatic filling lines</a:t>
            </a:r>
          </a:p>
        </p:txBody>
      </p:sp>
      <p:sp>
        <p:nvSpPr>
          <p:cNvPr id="23" name="Rettangolo 22">
            <a:extLst>
              <a:ext uri="{FF2B5EF4-FFF2-40B4-BE49-F238E27FC236}">
                <a16:creationId xmlns:a16="http://schemas.microsoft.com/office/drawing/2014/main" id="{5C93303D-9A86-4B71-BD53-C611E65FF68A}"/>
              </a:ext>
            </a:extLst>
          </p:cNvPr>
          <p:cNvSpPr/>
          <p:nvPr/>
        </p:nvSpPr>
        <p:spPr>
          <a:xfrm>
            <a:off x="592132" y="5773670"/>
            <a:ext cx="265665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 Gravimetric on scale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553200" y="4440216"/>
            <a:ext cx="2374082"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Volumetric in time or in pieces</a:t>
            </a:r>
            <a:endParaRPr lang="it-IT" dirty="0">
              <a:solidFill>
                <a:schemeClr val="bg1"/>
              </a:solidFill>
            </a:endParaRPr>
          </a:p>
        </p:txBody>
      </p:sp>
      <p:sp>
        <p:nvSpPr>
          <p:cNvPr id="26" name="Rettangolo 25">
            <a:extLst>
              <a:ext uri="{FF2B5EF4-FFF2-40B4-BE49-F238E27FC236}">
                <a16:creationId xmlns:a16="http://schemas.microsoft.com/office/drawing/2014/main" id="{33DEB5DE-A1CD-42E6-B65C-5F767B09FF08}"/>
              </a:ext>
            </a:extLst>
          </p:cNvPr>
          <p:cNvSpPr/>
          <p:nvPr/>
        </p:nvSpPr>
        <p:spPr>
          <a:xfrm>
            <a:off x="4045076" y="5640777"/>
            <a:ext cx="2039092"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with barbell discharge  </a:t>
            </a:r>
            <a:endParaRPr lang="it-IT" dirty="0">
              <a:solidFill>
                <a:schemeClr val="bg1"/>
              </a:solidFill>
            </a:endParaRPr>
          </a:p>
        </p:txBody>
      </p:sp>
      <p:pic>
        <p:nvPicPr>
          <p:cNvPr id="24" name="Immagine 23">
            <a:extLst>
              <a:ext uri="{FF2B5EF4-FFF2-40B4-BE49-F238E27FC236}">
                <a16:creationId xmlns:a16="http://schemas.microsoft.com/office/drawing/2014/main" id="{76093FC5-11EB-4F39-B2AE-D2B89D0FB13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32" t="15656" r="57445" b="18319"/>
          <a:stretch/>
        </p:blipFill>
        <p:spPr bwMode="auto">
          <a:xfrm>
            <a:off x="599513" y="693056"/>
            <a:ext cx="2594686" cy="3240000"/>
          </a:xfrm>
          <a:prstGeom prst="rect">
            <a:avLst/>
          </a:prstGeom>
          <a:noFill/>
          <a:ln>
            <a:noFill/>
          </a:ln>
          <a:extLst>
            <a:ext uri="{53640926-AAD7-44D8-BBD7-CCE9431645EC}">
              <a14:shadowObscured xmlns:a14="http://schemas.microsoft.com/office/drawing/2010/main"/>
            </a:ext>
          </a:extLst>
        </p:spPr>
      </p:pic>
      <p:pic>
        <p:nvPicPr>
          <p:cNvPr id="27" name="Immagine 26">
            <a:extLst>
              <a:ext uri="{FF2B5EF4-FFF2-40B4-BE49-F238E27FC236}">
                <a16:creationId xmlns:a16="http://schemas.microsoft.com/office/drawing/2014/main" id="{7B389AE9-A845-425B-B70A-936F0501B104}"/>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5716" t="26931" r="6960" b="18320"/>
          <a:stretch/>
        </p:blipFill>
        <p:spPr bwMode="auto">
          <a:xfrm>
            <a:off x="395536" y="2974546"/>
            <a:ext cx="2594684" cy="2686702"/>
          </a:xfrm>
          <a:prstGeom prst="rect">
            <a:avLst/>
          </a:prstGeom>
          <a:noFill/>
          <a:ln>
            <a:noFill/>
          </a:ln>
          <a:extLst>
            <a:ext uri="{53640926-AAD7-44D8-BBD7-CCE9431645EC}">
              <a14:shadowObscured xmlns:a14="http://schemas.microsoft.com/office/drawing/2010/main"/>
            </a:ext>
          </a:extLst>
        </p:spPr>
      </p:pic>
      <p:pic>
        <p:nvPicPr>
          <p:cNvPr id="28" name="Immagine 27">
            <a:extLst>
              <a:ext uri="{FF2B5EF4-FFF2-40B4-BE49-F238E27FC236}">
                <a16:creationId xmlns:a16="http://schemas.microsoft.com/office/drawing/2014/main" id="{3CB7FAB8-218C-42B7-BEA8-2799D83053C6}"/>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549" t="7377" r="61447" b="14103"/>
          <a:stretch/>
        </p:blipFill>
        <p:spPr bwMode="auto">
          <a:xfrm>
            <a:off x="3896653" y="727119"/>
            <a:ext cx="2546706" cy="2686702"/>
          </a:xfrm>
          <a:prstGeom prst="rect">
            <a:avLst/>
          </a:prstGeom>
          <a:noFill/>
          <a:ln>
            <a:noFill/>
          </a:ln>
          <a:extLst>
            <a:ext uri="{53640926-AAD7-44D8-BBD7-CCE9431645EC}">
              <a14:shadowObscured xmlns:a14="http://schemas.microsoft.com/office/drawing/2010/main"/>
            </a:ext>
          </a:extLst>
        </p:spPr>
      </p:pic>
      <p:pic>
        <p:nvPicPr>
          <p:cNvPr id="29" name="Immagine 28">
            <a:extLst>
              <a:ext uri="{FF2B5EF4-FFF2-40B4-BE49-F238E27FC236}">
                <a16:creationId xmlns:a16="http://schemas.microsoft.com/office/drawing/2014/main" id="{8392BE8C-2C6E-40A7-AB16-28DB80C64AE0}"/>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1330" t="17465" r="3007" b="9405"/>
          <a:stretch/>
        </p:blipFill>
        <p:spPr bwMode="auto">
          <a:xfrm>
            <a:off x="3675490" y="3189055"/>
            <a:ext cx="2594686" cy="2502322"/>
          </a:xfrm>
          <a:prstGeom prst="rect">
            <a:avLst/>
          </a:prstGeom>
          <a:noFill/>
          <a:ln>
            <a:noFill/>
          </a:ln>
          <a:extLst>
            <a:ext uri="{53640926-AAD7-44D8-BBD7-CCE9431645EC}">
              <a14:shadowObscured xmlns:a14="http://schemas.microsoft.com/office/drawing/2010/main"/>
            </a:ext>
          </a:extLst>
        </p:spPr>
      </p:pic>
      <p:pic>
        <p:nvPicPr>
          <p:cNvPr id="30" name="Immagine 29">
            <a:extLst>
              <a:ext uri="{FF2B5EF4-FFF2-40B4-BE49-F238E27FC236}">
                <a16:creationId xmlns:a16="http://schemas.microsoft.com/office/drawing/2014/main" id="{2814E82D-B3C0-4CEB-9FFE-72CDCDB6C7FA}"/>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348" t="12560" r="10250" b="14099"/>
          <a:stretch/>
        </p:blipFill>
        <p:spPr bwMode="auto">
          <a:xfrm>
            <a:off x="6279771" y="1844823"/>
            <a:ext cx="2864229" cy="2376265"/>
          </a:xfrm>
          <a:prstGeom prst="rect">
            <a:avLst/>
          </a:prstGeom>
          <a:noFill/>
          <a:ln>
            <a:noFill/>
          </a:ln>
        </p:spPr>
      </p:pic>
    </p:spTree>
    <p:extLst>
      <p:ext uri="{BB962C8B-B14F-4D97-AF65-F5344CB8AC3E}">
        <p14:creationId xmlns:p14="http://schemas.microsoft.com/office/powerpoint/2010/main" val="3202265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44624"/>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23</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46092" y="188640"/>
            <a:ext cx="4144468"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Dosing machines for automatic filling lines</a:t>
            </a:r>
          </a:p>
        </p:txBody>
      </p:sp>
      <p:pic>
        <p:nvPicPr>
          <p:cNvPr id="3" name="Immagine 2">
            <a:extLst>
              <a:ext uri="{FF2B5EF4-FFF2-40B4-BE49-F238E27FC236}">
                <a16:creationId xmlns:a16="http://schemas.microsoft.com/office/drawing/2014/main" id="{C340B0B4-C797-4688-9151-8969E9B580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1705" y="1408488"/>
            <a:ext cx="2619000" cy="2160000"/>
          </a:xfrm>
          <a:prstGeom prst="rect">
            <a:avLst/>
          </a:prstGeom>
        </p:spPr>
      </p:pic>
      <p:pic>
        <p:nvPicPr>
          <p:cNvPr id="9" name="Immagine 8">
            <a:extLst>
              <a:ext uri="{FF2B5EF4-FFF2-40B4-BE49-F238E27FC236}">
                <a16:creationId xmlns:a16="http://schemas.microsoft.com/office/drawing/2014/main" id="{E6C53116-DEC2-4308-8D55-06A543A344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54852" y="1411082"/>
            <a:ext cx="2530800" cy="2160000"/>
          </a:xfrm>
          <a:prstGeom prst="rect">
            <a:avLst/>
          </a:prstGeom>
        </p:spPr>
      </p:pic>
      <p:pic>
        <p:nvPicPr>
          <p:cNvPr id="12" name="Immagine 11">
            <a:extLst>
              <a:ext uri="{FF2B5EF4-FFF2-40B4-BE49-F238E27FC236}">
                <a16:creationId xmlns:a16="http://schemas.microsoft.com/office/drawing/2014/main" id="{5E71795F-35A9-46F1-9D15-2FC35FA5FC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705" y="3852352"/>
            <a:ext cx="3456361" cy="2160000"/>
          </a:xfrm>
          <a:prstGeom prst="rect">
            <a:avLst/>
          </a:prstGeom>
        </p:spPr>
      </p:pic>
      <p:pic>
        <p:nvPicPr>
          <p:cNvPr id="14" name="Immagine 13">
            <a:extLst>
              <a:ext uri="{FF2B5EF4-FFF2-40B4-BE49-F238E27FC236}">
                <a16:creationId xmlns:a16="http://schemas.microsoft.com/office/drawing/2014/main" id="{086827D6-9E25-422D-B953-A30F6F22AC7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4264" y="3789040"/>
            <a:ext cx="3454200" cy="2160000"/>
          </a:xfrm>
          <a:prstGeom prst="rect">
            <a:avLst/>
          </a:prstGeom>
        </p:spPr>
      </p:pic>
      <p:pic>
        <p:nvPicPr>
          <p:cNvPr id="17" name="Immagine 16">
            <a:extLst>
              <a:ext uri="{FF2B5EF4-FFF2-40B4-BE49-F238E27FC236}">
                <a16:creationId xmlns:a16="http://schemas.microsoft.com/office/drawing/2014/main" id="{A6F8068A-3F84-47CC-8776-058A8E936F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4658" y="1425385"/>
            <a:ext cx="2259000" cy="2160000"/>
          </a:xfrm>
          <a:prstGeom prst="rect">
            <a:avLst/>
          </a:prstGeom>
        </p:spPr>
      </p:pic>
    </p:spTree>
    <p:extLst>
      <p:ext uri="{BB962C8B-B14F-4D97-AF65-F5344CB8AC3E}">
        <p14:creationId xmlns:p14="http://schemas.microsoft.com/office/powerpoint/2010/main" val="3452747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44624"/>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24</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154269" y="313281"/>
            <a:ext cx="5363776"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Stationary and mobile weighing hoppers with load cells</a:t>
            </a:r>
          </a:p>
        </p:txBody>
      </p:sp>
      <p:sp>
        <p:nvSpPr>
          <p:cNvPr id="23" name="Rettangolo 22">
            <a:extLst>
              <a:ext uri="{FF2B5EF4-FFF2-40B4-BE49-F238E27FC236}">
                <a16:creationId xmlns:a16="http://schemas.microsoft.com/office/drawing/2014/main" id="{5C93303D-9A86-4B71-BD53-C611E65FF68A}"/>
              </a:ext>
            </a:extLst>
          </p:cNvPr>
          <p:cNvSpPr/>
          <p:nvPr/>
        </p:nvSpPr>
        <p:spPr>
          <a:xfrm>
            <a:off x="683568" y="3573016"/>
            <a:ext cx="3248026" cy="369332"/>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 Static scale on fixed structure</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4487046" y="3561865"/>
            <a:ext cx="4354462" cy="369332"/>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Motorized scale on rails</a:t>
            </a:r>
            <a:endParaRPr lang="it-IT" dirty="0">
              <a:solidFill>
                <a:schemeClr val="bg1"/>
              </a:solidFill>
            </a:endParaRPr>
          </a:p>
        </p:txBody>
      </p:sp>
      <p:pic>
        <p:nvPicPr>
          <p:cNvPr id="17" name="Immagine 16">
            <a:extLst>
              <a:ext uri="{FF2B5EF4-FFF2-40B4-BE49-F238E27FC236}">
                <a16:creationId xmlns:a16="http://schemas.microsoft.com/office/drawing/2014/main" id="{C0CD0BBF-D34D-4841-AB1B-8BF37D482CE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901" t="7868" r="76182" b="5026"/>
          <a:stretch/>
        </p:blipFill>
        <p:spPr bwMode="auto">
          <a:xfrm>
            <a:off x="1239019" y="827422"/>
            <a:ext cx="2234760" cy="2880000"/>
          </a:xfrm>
          <a:prstGeom prst="rect">
            <a:avLst/>
          </a:prstGeom>
          <a:noFill/>
          <a:ln>
            <a:noFill/>
          </a:ln>
          <a:extLst>
            <a:ext uri="{53640926-AAD7-44D8-BBD7-CCE9431645EC}">
              <a14:shadowObscured xmlns:a14="http://schemas.microsoft.com/office/drawing/2010/main"/>
            </a:ext>
          </a:extLst>
        </p:spPr>
      </p:pic>
      <p:pic>
        <p:nvPicPr>
          <p:cNvPr id="18" name="Immagine 17">
            <a:extLst>
              <a:ext uri="{FF2B5EF4-FFF2-40B4-BE49-F238E27FC236}">
                <a16:creationId xmlns:a16="http://schemas.microsoft.com/office/drawing/2014/main" id="{5B158294-D613-439C-94B0-A3730BDD34D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7786" r="7542" b="3916"/>
          <a:stretch/>
        </p:blipFill>
        <p:spPr bwMode="auto">
          <a:xfrm>
            <a:off x="3491880" y="692696"/>
            <a:ext cx="5349628" cy="2880000"/>
          </a:xfrm>
          <a:prstGeom prst="rect">
            <a:avLst/>
          </a:prstGeom>
          <a:noFill/>
          <a:ln>
            <a:noFill/>
          </a:ln>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752EA9C1-0862-40A3-891B-C87382BE0A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568" y="4149080"/>
            <a:ext cx="2468400" cy="1980000"/>
          </a:xfrm>
          <a:prstGeom prst="rect">
            <a:avLst/>
          </a:prstGeom>
        </p:spPr>
      </p:pic>
      <p:pic>
        <p:nvPicPr>
          <p:cNvPr id="9" name="Immagine 8">
            <a:extLst>
              <a:ext uri="{FF2B5EF4-FFF2-40B4-BE49-F238E27FC236}">
                <a16:creationId xmlns:a16="http://schemas.microsoft.com/office/drawing/2014/main" id="{F9396C65-CE18-4F57-B735-B426D56EDFD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97" r="10080"/>
          <a:stretch/>
        </p:blipFill>
        <p:spPr>
          <a:xfrm>
            <a:off x="3491880" y="4160231"/>
            <a:ext cx="2468400" cy="1980000"/>
          </a:xfrm>
          <a:prstGeom prst="rect">
            <a:avLst/>
          </a:prstGeom>
        </p:spPr>
      </p:pic>
      <p:pic>
        <p:nvPicPr>
          <p:cNvPr id="12" name="Immagine 11">
            <a:extLst>
              <a:ext uri="{FF2B5EF4-FFF2-40B4-BE49-F238E27FC236}">
                <a16:creationId xmlns:a16="http://schemas.microsoft.com/office/drawing/2014/main" id="{9E52B9A0-AF1F-475D-BB17-C8D041EB2AA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778" r="13919"/>
          <a:stretch/>
        </p:blipFill>
        <p:spPr>
          <a:xfrm>
            <a:off x="6300192" y="4149080"/>
            <a:ext cx="2508397" cy="1980000"/>
          </a:xfrm>
          <a:prstGeom prst="rect">
            <a:avLst/>
          </a:prstGeom>
        </p:spPr>
      </p:pic>
    </p:spTree>
    <p:extLst>
      <p:ext uri="{BB962C8B-B14F-4D97-AF65-F5344CB8AC3E}">
        <p14:creationId xmlns:p14="http://schemas.microsoft.com/office/powerpoint/2010/main" val="2600401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44624"/>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25</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360011" y="218452"/>
            <a:ext cx="1639423"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Mixing hoppers</a:t>
            </a:r>
          </a:p>
        </p:txBody>
      </p:sp>
      <p:pic>
        <p:nvPicPr>
          <p:cNvPr id="12" name="Immagine 11">
            <a:extLst>
              <a:ext uri="{FF2B5EF4-FFF2-40B4-BE49-F238E27FC236}">
                <a16:creationId xmlns:a16="http://schemas.microsoft.com/office/drawing/2014/main" id="{7602C0D2-B6AB-4C2C-9F3D-684C7B855E7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8430" t="13269" r="67654" b="11103"/>
          <a:stretch/>
        </p:blipFill>
        <p:spPr bwMode="auto">
          <a:xfrm>
            <a:off x="720444" y="836712"/>
            <a:ext cx="3650193" cy="2880000"/>
          </a:xfrm>
          <a:prstGeom prst="rect">
            <a:avLst/>
          </a:prstGeom>
          <a:noFill/>
          <a:ln>
            <a:noFill/>
          </a:ln>
          <a:extLst>
            <a:ext uri="{53640926-AAD7-44D8-BBD7-CCE9431645EC}">
              <a14:shadowObscured xmlns:a14="http://schemas.microsoft.com/office/drawing/2010/main"/>
            </a:ext>
          </a:extLst>
        </p:spPr>
      </p:pic>
      <p:pic>
        <p:nvPicPr>
          <p:cNvPr id="13" name="Immagine 12">
            <a:extLst>
              <a:ext uri="{FF2B5EF4-FFF2-40B4-BE49-F238E27FC236}">
                <a16:creationId xmlns:a16="http://schemas.microsoft.com/office/drawing/2014/main" id="{00F820C9-0DD1-4643-9C88-DCB90962ABC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9639" t="15947" r="5343" b="11104"/>
          <a:stretch/>
        </p:blipFill>
        <p:spPr bwMode="auto">
          <a:xfrm>
            <a:off x="4728337" y="836712"/>
            <a:ext cx="3958463" cy="2880000"/>
          </a:xfrm>
          <a:prstGeom prst="rect">
            <a:avLst/>
          </a:prstGeom>
          <a:noFill/>
          <a:ln>
            <a:noFill/>
          </a:ln>
          <a:extLst>
            <a:ext uri="{53640926-AAD7-44D8-BBD7-CCE9431645EC}">
              <a14:shadowObscured xmlns:a14="http://schemas.microsoft.com/office/drawing/2010/main"/>
            </a:ext>
          </a:extLst>
        </p:spPr>
      </p:pic>
      <p:sp>
        <p:nvSpPr>
          <p:cNvPr id="14" name="Rettangolo 13">
            <a:extLst>
              <a:ext uri="{FF2B5EF4-FFF2-40B4-BE49-F238E27FC236}">
                <a16:creationId xmlns:a16="http://schemas.microsoft.com/office/drawing/2014/main" id="{58B1169A-0C14-407E-963B-40F792E9D6C7}"/>
              </a:ext>
            </a:extLst>
          </p:cNvPr>
          <p:cNvSpPr/>
          <p:nvPr/>
        </p:nvSpPr>
        <p:spPr>
          <a:xfrm>
            <a:off x="1738294" y="3645024"/>
            <a:ext cx="1209305"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Volumetric</a:t>
            </a:r>
          </a:p>
        </p:txBody>
      </p:sp>
      <p:sp>
        <p:nvSpPr>
          <p:cNvPr id="15" name="Rettangolo 14">
            <a:extLst>
              <a:ext uri="{FF2B5EF4-FFF2-40B4-BE49-F238E27FC236}">
                <a16:creationId xmlns:a16="http://schemas.microsoft.com/office/drawing/2014/main" id="{9C1D0F4B-D352-41CE-9615-D4982E80ACD4}"/>
              </a:ext>
            </a:extLst>
          </p:cNvPr>
          <p:cNvSpPr/>
          <p:nvPr/>
        </p:nvSpPr>
        <p:spPr>
          <a:xfrm>
            <a:off x="5480473" y="3645024"/>
            <a:ext cx="2494402"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Gravimetric on load cells</a:t>
            </a:r>
          </a:p>
        </p:txBody>
      </p:sp>
      <p:pic>
        <p:nvPicPr>
          <p:cNvPr id="19" name="Immagine 18">
            <a:extLst>
              <a:ext uri="{FF2B5EF4-FFF2-40B4-BE49-F238E27FC236}">
                <a16:creationId xmlns:a16="http://schemas.microsoft.com/office/drawing/2014/main" id="{A2499683-83C1-4725-903B-E6F4B86867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9004" y="4310301"/>
            <a:ext cx="2226000" cy="1800000"/>
          </a:xfrm>
          <a:prstGeom prst="rect">
            <a:avLst/>
          </a:prstGeom>
        </p:spPr>
      </p:pic>
      <p:pic>
        <p:nvPicPr>
          <p:cNvPr id="24" name="Immagine 23">
            <a:extLst>
              <a:ext uri="{FF2B5EF4-FFF2-40B4-BE49-F238E27FC236}">
                <a16:creationId xmlns:a16="http://schemas.microsoft.com/office/drawing/2014/main" id="{2A218644-BC1F-40BB-96D3-A45199ECE3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9012" y="4299159"/>
            <a:ext cx="1602000" cy="1800000"/>
          </a:xfrm>
          <a:prstGeom prst="rect">
            <a:avLst/>
          </a:prstGeom>
        </p:spPr>
      </p:pic>
      <p:pic>
        <p:nvPicPr>
          <p:cNvPr id="26" name="Immagine 25">
            <a:extLst>
              <a:ext uri="{FF2B5EF4-FFF2-40B4-BE49-F238E27FC236}">
                <a16:creationId xmlns:a16="http://schemas.microsoft.com/office/drawing/2014/main" id="{9766DF3F-62C5-4367-A16F-7354EAF5BF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7104" y="4299159"/>
            <a:ext cx="1564500" cy="1800000"/>
          </a:xfrm>
          <a:prstGeom prst="rect">
            <a:avLst/>
          </a:prstGeom>
        </p:spPr>
      </p:pic>
      <p:pic>
        <p:nvPicPr>
          <p:cNvPr id="27" name="Immagine 26">
            <a:extLst>
              <a:ext uri="{FF2B5EF4-FFF2-40B4-BE49-F238E27FC236}">
                <a16:creationId xmlns:a16="http://schemas.microsoft.com/office/drawing/2014/main" id="{36014335-F9B6-4C55-8663-B68C99E3D49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16002" y="4310301"/>
            <a:ext cx="1975500" cy="1800000"/>
          </a:xfrm>
          <a:prstGeom prst="rect">
            <a:avLst/>
          </a:prstGeom>
        </p:spPr>
      </p:pic>
    </p:spTree>
    <p:extLst>
      <p:ext uri="{BB962C8B-B14F-4D97-AF65-F5344CB8AC3E}">
        <p14:creationId xmlns:p14="http://schemas.microsoft.com/office/powerpoint/2010/main" val="549980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44624"/>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26</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627345" y="218452"/>
            <a:ext cx="3104761"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Tumbler aromatization systems</a:t>
            </a:r>
          </a:p>
        </p:txBody>
      </p:sp>
      <p:sp>
        <p:nvSpPr>
          <p:cNvPr id="15" name="Rettangolo 14">
            <a:extLst>
              <a:ext uri="{FF2B5EF4-FFF2-40B4-BE49-F238E27FC236}">
                <a16:creationId xmlns:a16="http://schemas.microsoft.com/office/drawing/2014/main" id="{9C1D0F4B-D352-41CE-9615-D4982E80ACD4}"/>
              </a:ext>
            </a:extLst>
          </p:cNvPr>
          <p:cNvSpPr/>
          <p:nvPr/>
        </p:nvSpPr>
        <p:spPr>
          <a:xfrm>
            <a:off x="3826416" y="3789040"/>
            <a:ext cx="3125664"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With gravimetric </a:t>
            </a:r>
            <a:r>
              <a:rPr lang="en-US" dirty="0" err="1">
                <a:solidFill>
                  <a:schemeClr val="bg1"/>
                </a:solidFill>
              </a:rPr>
              <a:t>doser</a:t>
            </a:r>
            <a:r>
              <a:rPr lang="en-US" dirty="0">
                <a:solidFill>
                  <a:schemeClr val="bg1"/>
                </a:solidFill>
              </a:rPr>
              <a:t> </a:t>
            </a:r>
            <a:r>
              <a:rPr lang="en-US" dirty="0" err="1">
                <a:solidFill>
                  <a:schemeClr val="bg1"/>
                </a:solidFill>
              </a:rPr>
              <a:t>flavours</a:t>
            </a:r>
            <a:endParaRPr lang="en-US" dirty="0">
              <a:solidFill>
                <a:schemeClr val="bg1"/>
              </a:solidFill>
            </a:endParaRPr>
          </a:p>
        </p:txBody>
      </p:sp>
      <p:pic>
        <p:nvPicPr>
          <p:cNvPr id="17" name="Immagine 16" descr="AROMI CON TUMBLER">
            <a:extLst>
              <a:ext uri="{FF2B5EF4-FFF2-40B4-BE49-F238E27FC236}">
                <a16:creationId xmlns:a16="http://schemas.microsoft.com/office/drawing/2014/main" id="{0BF474AC-5386-457C-8BBB-2707EAC734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10" r="9006"/>
          <a:stretch/>
        </p:blipFill>
        <p:spPr bwMode="auto">
          <a:xfrm>
            <a:off x="467544" y="764704"/>
            <a:ext cx="3744416" cy="3240000"/>
          </a:xfrm>
          <a:prstGeom prst="rect">
            <a:avLst/>
          </a:prstGeom>
          <a:noFill/>
        </p:spPr>
      </p:pic>
      <p:pic>
        <p:nvPicPr>
          <p:cNvPr id="9" name="Immagine 8">
            <a:extLst>
              <a:ext uri="{FF2B5EF4-FFF2-40B4-BE49-F238E27FC236}">
                <a16:creationId xmlns:a16="http://schemas.microsoft.com/office/drawing/2014/main" id="{B4C317C6-E5ED-41EC-B521-42BC2158A7E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6311" t="11101" r="17399" b="13335"/>
          <a:stretch/>
        </p:blipFill>
        <p:spPr>
          <a:xfrm>
            <a:off x="5402022" y="692696"/>
            <a:ext cx="2842386" cy="3240000"/>
          </a:xfrm>
          <a:prstGeom prst="rect">
            <a:avLst/>
          </a:prstGeom>
        </p:spPr>
      </p:pic>
      <p:pic>
        <p:nvPicPr>
          <p:cNvPr id="20" name="Immagine 19">
            <a:extLst>
              <a:ext uri="{FF2B5EF4-FFF2-40B4-BE49-F238E27FC236}">
                <a16:creationId xmlns:a16="http://schemas.microsoft.com/office/drawing/2014/main" id="{9C063504-ACCA-4C50-844C-781DCA7755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503" y="4294882"/>
            <a:ext cx="1929304" cy="1980000"/>
          </a:xfrm>
          <a:prstGeom prst="rect">
            <a:avLst/>
          </a:prstGeom>
        </p:spPr>
      </p:pic>
      <p:pic>
        <p:nvPicPr>
          <p:cNvPr id="22" name="Immagine 21">
            <a:extLst>
              <a:ext uri="{FF2B5EF4-FFF2-40B4-BE49-F238E27FC236}">
                <a16:creationId xmlns:a16="http://schemas.microsoft.com/office/drawing/2014/main" id="{C37C443F-2494-49AE-AB75-99C01CA393C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839"/>
          <a:stretch/>
        </p:blipFill>
        <p:spPr>
          <a:xfrm>
            <a:off x="2527425" y="4294882"/>
            <a:ext cx="2266681" cy="1980000"/>
          </a:xfrm>
          <a:prstGeom prst="rect">
            <a:avLst/>
          </a:prstGeom>
        </p:spPr>
      </p:pic>
      <p:pic>
        <p:nvPicPr>
          <p:cNvPr id="25" name="Immagine 24">
            <a:extLst>
              <a:ext uri="{FF2B5EF4-FFF2-40B4-BE49-F238E27FC236}">
                <a16:creationId xmlns:a16="http://schemas.microsoft.com/office/drawing/2014/main" id="{40A589B9-128A-484D-ADEC-68109598D3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67370" y="4277933"/>
            <a:ext cx="1476479" cy="1980000"/>
          </a:xfrm>
          <a:prstGeom prst="rect">
            <a:avLst/>
          </a:prstGeom>
        </p:spPr>
      </p:pic>
      <p:pic>
        <p:nvPicPr>
          <p:cNvPr id="29" name="Immagine 28">
            <a:extLst>
              <a:ext uri="{FF2B5EF4-FFF2-40B4-BE49-F238E27FC236}">
                <a16:creationId xmlns:a16="http://schemas.microsoft.com/office/drawing/2014/main" id="{4D30FA27-2B80-431E-B8A9-FDA8515ED9E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27913"/>
          <a:stretch/>
        </p:blipFill>
        <p:spPr>
          <a:xfrm>
            <a:off x="6427008" y="4277933"/>
            <a:ext cx="2537480" cy="1980000"/>
          </a:xfrm>
          <a:prstGeom prst="rect">
            <a:avLst/>
          </a:prstGeom>
        </p:spPr>
      </p:pic>
    </p:spTree>
    <p:extLst>
      <p:ext uri="{BB962C8B-B14F-4D97-AF65-F5344CB8AC3E}">
        <p14:creationId xmlns:p14="http://schemas.microsoft.com/office/powerpoint/2010/main" val="1922318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9598688F-4065-45AA-B0E5-FC7C31189466}"/>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44624"/>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27</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253054" y="218452"/>
            <a:ext cx="3853363"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Semi-automatic weigh bagging stations</a:t>
            </a:r>
          </a:p>
        </p:txBody>
      </p:sp>
      <p:sp>
        <p:nvSpPr>
          <p:cNvPr id="15" name="Rettangolo 14">
            <a:extLst>
              <a:ext uri="{FF2B5EF4-FFF2-40B4-BE49-F238E27FC236}">
                <a16:creationId xmlns:a16="http://schemas.microsoft.com/office/drawing/2014/main" id="{9C1D0F4B-D352-41CE-9615-D4982E80ACD4}"/>
              </a:ext>
            </a:extLst>
          </p:cNvPr>
          <p:cNvSpPr/>
          <p:nvPr/>
        </p:nvSpPr>
        <p:spPr>
          <a:xfrm>
            <a:off x="3498498" y="5798058"/>
            <a:ext cx="2534669" cy="369332"/>
          </a:xfrm>
          <a:prstGeom prst="rect">
            <a:avLst/>
          </a:prstGeom>
          <a:solidFill>
            <a:srgbClr val="32566C"/>
          </a:solidFill>
          <a:ln>
            <a:solidFill>
              <a:schemeClr val="accent1"/>
            </a:solidFill>
          </a:ln>
        </p:spPr>
        <p:txBody>
          <a:bodyPr wrap="none">
            <a:spAutoFit/>
          </a:bodyPr>
          <a:lstStyle/>
          <a:p>
            <a:pPr algn="ctr"/>
            <a:r>
              <a:rPr lang="en-US" dirty="0">
                <a:solidFill>
                  <a:schemeClr val="bg1"/>
                </a:solidFill>
              </a:rPr>
              <a:t>Bag support on load cells</a:t>
            </a:r>
          </a:p>
        </p:txBody>
      </p:sp>
      <p:pic>
        <p:nvPicPr>
          <p:cNvPr id="18" name="Immagine 17">
            <a:extLst>
              <a:ext uri="{FF2B5EF4-FFF2-40B4-BE49-F238E27FC236}">
                <a16:creationId xmlns:a16="http://schemas.microsoft.com/office/drawing/2014/main" id="{7A5E45AF-3703-469E-9E8D-6F7F073992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242" r="19968"/>
          <a:stretch/>
        </p:blipFill>
        <p:spPr bwMode="auto">
          <a:xfrm>
            <a:off x="1043608" y="620688"/>
            <a:ext cx="2850626" cy="5400000"/>
          </a:xfrm>
          <a:prstGeom prst="rect">
            <a:avLst/>
          </a:prstGeom>
          <a:noFill/>
          <a:ln>
            <a:noFill/>
          </a:ln>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B4E605B7-798F-40E5-8965-16B6CF8C51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1482406"/>
            <a:ext cx="1977000" cy="3600000"/>
          </a:xfrm>
          <a:prstGeom prst="rect">
            <a:avLst/>
          </a:prstGeom>
        </p:spPr>
      </p:pic>
      <p:pic>
        <p:nvPicPr>
          <p:cNvPr id="10" name="Immagine 9">
            <a:extLst>
              <a:ext uri="{FF2B5EF4-FFF2-40B4-BE49-F238E27FC236}">
                <a16:creationId xmlns:a16="http://schemas.microsoft.com/office/drawing/2014/main" id="{3ACA0662-6039-4344-A55A-4B9CA7A152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1232" y="1500434"/>
            <a:ext cx="1959000" cy="3600000"/>
          </a:xfrm>
          <a:prstGeom prst="rect">
            <a:avLst/>
          </a:prstGeom>
        </p:spPr>
      </p:pic>
    </p:spTree>
    <p:extLst>
      <p:ext uri="{BB962C8B-B14F-4D97-AF65-F5344CB8AC3E}">
        <p14:creationId xmlns:p14="http://schemas.microsoft.com/office/powerpoint/2010/main" val="3976193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28</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746855" y="188640"/>
            <a:ext cx="1807674" cy="369332"/>
          </a:xfrm>
          <a:prstGeom prst="rect">
            <a:avLst/>
          </a:prstGeom>
          <a:solidFill>
            <a:srgbClr val="32566C"/>
          </a:solidFill>
          <a:ln>
            <a:solidFill>
              <a:schemeClr val="accent1"/>
            </a:solidFill>
          </a:ln>
        </p:spPr>
        <p:txBody>
          <a:bodyPr wrap="none">
            <a:spAutoFit/>
          </a:bodyPr>
          <a:lstStyle/>
          <a:p>
            <a:r>
              <a:rPr lang="en-US" dirty="0" err="1">
                <a:solidFill>
                  <a:schemeClr val="bg1"/>
                </a:solidFill>
              </a:rPr>
              <a:t>Dosers</a:t>
            </a:r>
            <a:r>
              <a:rPr lang="en-US" dirty="0">
                <a:solidFill>
                  <a:schemeClr val="bg1"/>
                </a:solidFill>
              </a:rPr>
              <a:t> for liquids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1006478" y="5302949"/>
            <a:ext cx="126126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Volumetric </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3076748" y="5302949"/>
            <a:ext cx="2359348"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Gravimetric on scale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228184" y="5158933"/>
            <a:ext cx="2232248"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hanging on lead cells</a:t>
            </a:r>
            <a:endParaRPr lang="it-IT" dirty="0">
              <a:solidFill>
                <a:schemeClr val="bg1"/>
              </a:solidFill>
            </a:endParaRPr>
          </a:p>
        </p:txBody>
      </p:sp>
      <p:pic>
        <p:nvPicPr>
          <p:cNvPr id="14" name="Immagine 13">
            <a:extLst>
              <a:ext uri="{FF2B5EF4-FFF2-40B4-BE49-F238E27FC236}">
                <a16:creationId xmlns:a16="http://schemas.microsoft.com/office/drawing/2014/main" id="{D9985F99-BDE7-483F-907F-90250D964C2F}"/>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20615" r="74118" b="17033"/>
          <a:stretch/>
        </p:blipFill>
        <p:spPr bwMode="auto">
          <a:xfrm>
            <a:off x="539552" y="1341168"/>
            <a:ext cx="2801613" cy="3600000"/>
          </a:xfrm>
          <a:prstGeom prst="rect">
            <a:avLst/>
          </a:prstGeom>
          <a:noFill/>
          <a:ln>
            <a:noFill/>
          </a:ln>
        </p:spPr>
      </p:pic>
      <p:pic>
        <p:nvPicPr>
          <p:cNvPr id="15" name="Immagine 14">
            <a:extLst>
              <a:ext uri="{FF2B5EF4-FFF2-40B4-BE49-F238E27FC236}">
                <a16:creationId xmlns:a16="http://schemas.microsoft.com/office/drawing/2014/main" id="{38EE1906-C86D-4672-AD50-E363384D7B34}"/>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40398" t="20521" r="35064" b="15918"/>
          <a:stretch/>
        </p:blipFill>
        <p:spPr bwMode="auto">
          <a:xfrm>
            <a:off x="3419872" y="1340768"/>
            <a:ext cx="2605691" cy="3600000"/>
          </a:xfrm>
          <a:prstGeom prst="rect">
            <a:avLst/>
          </a:prstGeom>
          <a:noFill/>
          <a:ln>
            <a:noFill/>
          </a:ln>
        </p:spPr>
      </p:pic>
      <p:pic>
        <p:nvPicPr>
          <p:cNvPr id="16" name="Immagine 15">
            <a:extLst>
              <a:ext uri="{FF2B5EF4-FFF2-40B4-BE49-F238E27FC236}">
                <a16:creationId xmlns:a16="http://schemas.microsoft.com/office/drawing/2014/main" id="{997108C3-8FD4-4638-8EB4-47DD96DC5530}"/>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7731" t="20209" b="23785"/>
          <a:stretch/>
        </p:blipFill>
        <p:spPr bwMode="auto">
          <a:xfrm>
            <a:off x="6064823" y="1340768"/>
            <a:ext cx="2683641" cy="3600000"/>
          </a:xfrm>
          <a:prstGeom prst="rect">
            <a:avLst/>
          </a:prstGeom>
          <a:noFill/>
          <a:ln>
            <a:noFill/>
          </a:ln>
        </p:spPr>
      </p:pic>
    </p:spTree>
    <p:extLst>
      <p:ext uri="{BB962C8B-B14F-4D97-AF65-F5344CB8AC3E}">
        <p14:creationId xmlns:p14="http://schemas.microsoft.com/office/powerpoint/2010/main" val="3323559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29</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746855" y="188640"/>
            <a:ext cx="1807674" cy="369332"/>
          </a:xfrm>
          <a:prstGeom prst="rect">
            <a:avLst/>
          </a:prstGeom>
          <a:solidFill>
            <a:srgbClr val="32566C"/>
          </a:solidFill>
          <a:ln>
            <a:solidFill>
              <a:schemeClr val="accent1"/>
            </a:solidFill>
          </a:ln>
        </p:spPr>
        <p:txBody>
          <a:bodyPr wrap="none">
            <a:spAutoFit/>
          </a:bodyPr>
          <a:lstStyle/>
          <a:p>
            <a:r>
              <a:rPr lang="en-US" dirty="0" err="1">
                <a:solidFill>
                  <a:schemeClr val="bg1"/>
                </a:solidFill>
              </a:rPr>
              <a:t>Dosers</a:t>
            </a:r>
            <a:r>
              <a:rPr lang="en-US" dirty="0">
                <a:solidFill>
                  <a:schemeClr val="bg1"/>
                </a:solidFill>
              </a:rPr>
              <a:t> for liquids</a:t>
            </a:r>
            <a:endParaRPr lang="it-IT" dirty="0">
              <a:solidFill>
                <a:schemeClr val="bg1"/>
              </a:solidFill>
            </a:endParaRPr>
          </a:p>
        </p:txBody>
      </p:sp>
      <p:pic>
        <p:nvPicPr>
          <p:cNvPr id="3" name="Immagine 2">
            <a:extLst>
              <a:ext uri="{FF2B5EF4-FFF2-40B4-BE49-F238E27FC236}">
                <a16:creationId xmlns:a16="http://schemas.microsoft.com/office/drawing/2014/main" id="{3EB1FF83-6443-444D-8454-9CAF1A6C15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980" y="1340768"/>
            <a:ext cx="1206000" cy="2160000"/>
          </a:xfrm>
          <a:prstGeom prst="rect">
            <a:avLst/>
          </a:prstGeom>
        </p:spPr>
      </p:pic>
      <p:pic>
        <p:nvPicPr>
          <p:cNvPr id="9" name="Immagine 8">
            <a:extLst>
              <a:ext uri="{FF2B5EF4-FFF2-40B4-BE49-F238E27FC236}">
                <a16:creationId xmlns:a16="http://schemas.microsoft.com/office/drawing/2014/main" id="{E6AC1235-3FFF-43EE-8401-D382345DEF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6887" y="1340768"/>
            <a:ext cx="1521000" cy="2160000"/>
          </a:xfrm>
          <a:prstGeom prst="rect">
            <a:avLst/>
          </a:prstGeom>
        </p:spPr>
      </p:pic>
      <p:pic>
        <p:nvPicPr>
          <p:cNvPr id="12" name="Immagine 11">
            <a:extLst>
              <a:ext uri="{FF2B5EF4-FFF2-40B4-BE49-F238E27FC236}">
                <a16:creationId xmlns:a16="http://schemas.microsoft.com/office/drawing/2014/main" id="{F7623C32-FC2B-44B0-A7E3-D4DC140C68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41128" y="1360344"/>
            <a:ext cx="1873800" cy="2160000"/>
          </a:xfrm>
          <a:prstGeom prst="rect">
            <a:avLst/>
          </a:prstGeom>
        </p:spPr>
      </p:pic>
      <p:pic>
        <p:nvPicPr>
          <p:cNvPr id="18" name="Immagine 17">
            <a:extLst>
              <a:ext uri="{FF2B5EF4-FFF2-40B4-BE49-F238E27FC236}">
                <a16:creationId xmlns:a16="http://schemas.microsoft.com/office/drawing/2014/main" id="{53B201F3-4322-4330-A790-6D9DFE4912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51662" y="1357618"/>
            <a:ext cx="1245600" cy="2160000"/>
          </a:xfrm>
          <a:prstGeom prst="rect">
            <a:avLst/>
          </a:prstGeom>
        </p:spPr>
      </p:pic>
      <p:pic>
        <p:nvPicPr>
          <p:cNvPr id="20" name="Immagine 19">
            <a:extLst>
              <a:ext uri="{FF2B5EF4-FFF2-40B4-BE49-F238E27FC236}">
                <a16:creationId xmlns:a16="http://schemas.microsoft.com/office/drawing/2014/main" id="{8EEC0047-2C42-42ED-959D-0155A4DDC4B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7752" y="4005064"/>
            <a:ext cx="1692000" cy="2160000"/>
          </a:xfrm>
          <a:prstGeom prst="rect">
            <a:avLst/>
          </a:prstGeom>
        </p:spPr>
      </p:pic>
      <p:pic>
        <p:nvPicPr>
          <p:cNvPr id="22" name="Immagine 21">
            <a:extLst>
              <a:ext uri="{FF2B5EF4-FFF2-40B4-BE49-F238E27FC236}">
                <a16:creationId xmlns:a16="http://schemas.microsoft.com/office/drawing/2014/main" id="{1451EBD4-812D-45D8-B286-915C7AAC2F3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39164" y="4013515"/>
            <a:ext cx="1821600" cy="2160000"/>
          </a:xfrm>
          <a:prstGeom prst="rect">
            <a:avLst/>
          </a:prstGeom>
        </p:spPr>
      </p:pic>
      <p:pic>
        <p:nvPicPr>
          <p:cNvPr id="27" name="Immagine 26">
            <a:extLst>
              <a:ext uri="{FF2B5EF4-FFF2-40B4-BE49-F238E27FC236}">
                <a16:creationId xmlns:a16="http://schemas.microsoft.com/office/drawing/2014/main" id="{228B77A5-8CDC-4877-B778-4BDC4D38F4E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61078" y="4013515"/>
            <a:ext cx="2448000" cy="2160000"/>
          </a:xfrm>
          <a:prstGeom prst="rect">
            <a:avLst/>
          </a:prstGeom>
        </p:spPr>
      </p:pic>
      <p:pic>
        <p:nvPicPr>
          <p:cNvPr id="29" name="Immagine 28">
            <a:extLst>
              <a:ext uri="{FF2B5EF4-FFF2-40B4-BE49-F238E27FC236}">
                <a16:creationId xmlns:a16="http://schemas.microsoft.com/office/drawing/2014/main" id="{35453E69-7423-4BB7-9E57-D9CC9C19830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29488" y="4003170"/>
            <a:ext cx="2017800" cy="2160000"/>
          </a:xfrm>
          <a:prstGeom prst="rect">
            <a:avLst/>
          </a:prstGeom>
        </p:spPr>
      </p:pic>
      <p:pic>
        <p:nvPicPr>
          <p:cNvPr id="31" name="Immagine 30">
            <a:extLst>
              <a:ext uri="{FF2B5EF4-FFF2-40B4-BE49-F238E27FC236}">
                <a16:creationId xmlns:a16="http://schemas.microsoft.com/office/drawing/2014/main" id="{B80D2628-1D1B-4539-ACFE-42B48C3FD92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516453" y="1340768"/>
            <a:ext cx="1376027" cy="2160000"/>
          </a:xfrm>
          <a:prstGeom prst="rect">
            <a:avLst/>
          </a:prstGeom>
        </p:spPr>
      </p:pic>
    </p:spTree>
    <p:extLst>
      <p:ext uri="{BB962C8B-B14F-4D97-AF65-F5344CB8AC3E}">
        <p14:creationId xmlns:p14="http://schemas.microsoft.com/office/powerpoint/2010/main" val="2844170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30</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178186" y="188640"/>
            <a:ext cx="1117807" cy="369332"/>
          </a:xfrm>
          <a:prstGeom prst="rect">
            <a:avLst/>
          </a:prstGeom>
          <a:solidFill>
            <a:srgbClr val="32566C"/>
          </a:solidFill>
          <a:ln>
            <a:solidFill>
              <a:schemeClr val="accent1"/>
            </a:solidFill>
          </a:ln>
        </p:spPr>
        <p:txBody>
          <a:bodyPr wrap="none">
            <a:spAutoFit/>
          </a:bodyPr>
          <a:lstStyle/>
          <a:p>
            <a:r>
              <a:rPr lang="en-US" dirty="0">
                <a:solidFill>
                  <a:schemeClr val="bg1"/>
                </a:solidFill>
              </a:rPr>
              <a:t>Dissolvers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634954" y="1167949"/>
            <a:ext cx="126126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Volumetric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37674" y="4421468"/>
            <a:ext cx="2232248"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hung on load cells</a:t>
            </a:r>
            <a:endParaRPr lang="it-IT" dirty="0">
              <a:solidFill>
                <a:schemeClr val="bg1"/>
              </a:solidFill>
            </a:endParaRPr>
          </a:p>
        </p:txBody>
      </p:sp>
      <p:pic>
        <p:nvPicPr>
          <p:cNvPr id="18" name="Immagine 17">
            <a:extLst>
              <a:ext uri="{FF2B5EF4-FFF2-40B4-BE49-F238E27FC236}">
                <a16:creationId xmlns:a16="http://schemas.microsoft.com/office/drawing/2014/main" id="{B57E3A0E-9A7C-4CC6-9743-77DBAA6EBFB7}"/>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58094"/>
          <a:stretch/>
        </p:blipFill>
        <p:spPr bwMode="auto">
          <a:xfrm>
            <a:off x="1043608" y="653716"/>
            <a:ext cx="3017219" cy="3600000"/>
          </a:xfrm>
          <a:prstGeom prst="rect">
            <a:avLst/>
          </a:prstGeom>
          <a:noFill/>
          <a:ln>
            <a:noFill/>
          </a:ln>
        </p:spPr>
      </p:pic>
      <p:pic>
        <p:nvPicPr>
          <p:cNvPr id="19" name="Immagine 18">
            <a:extLst>
              <a:ext uri="{FF2B5EF4-FFF2-40B4-BE49-F238E27FC236}">
                <a16:creationId xmlns:a16="http://schemas.microsoft.com/office/drawing/2014/main" id="{881ADF1E-6224-4F74-8875-FAE4BC158EB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0602"/>
          <a:stretch/>
        </p:blipFill>
        <p:spPr bwMode="auto">
          <a:xfrm>
            <a:off x="2627784" y="2997352"/>
            <a:ext cx="2836665" cy="3600000"/>
          </a:xfrm>
          <a:prstGeom prst="rect">
            <a:avLst/>
          </a:prstGeom>
          <a:noFill/>
          <a:ln>
            <a:noFill/>
          </a:ln>
        </p:spPr>
      </p:pic>
      <p:pic>
        <p:nvPicPr>
          <p:cNvPr id="3" name="Immagine 2">
            <a:extLst>
              <a:ext uri="{FF2B5EF4-FFF2-40B4-BE49-F238E27FC236}">
                <a16:creationId xmlns:a16="http://schemas.microsoft.com/office/drawing/2014/main" id="{3376EBA8-0E45-4134-A342-37C6A1A95C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3291" y="700660"/>
            <a:ext cx="1468800" cy="2880000"/>
          </a:xfrm>
          <a:prstGeom prst="rect">
            <a:avLst/>
          </a:prstGeom>
        </p:spPr>
      </p:pic>
      <p:pic>
        <p:nvPicPr>
          <p:cNvPr id="9" name="Immagine 8">
            <a:extLst>
              <a:ext uri="{FF2B5EF4-FFF2-40B4-BE49-F238E27FC236}">
                <a16:creationId xmlns:a16="http://schemas.microsoft.com/office/drawing/2014/main" id="{22099007-3468-43D3-9F84-3ABAE142E0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17919" y="698745"/>
            <a:ext cx="1730897" cy="2880000"/>
          </a:xfrm>
          <a:prstGeom prst="rect">
            <a:avLst/>
          </a:prstGeom>
        </p:spPr>
      </p:pic>
      <p:pic>
        <p:nvPicPr>
          <p:cNvPr id="12" name="Immagine 11">
            <a:extLst>
              <a:ext uri="{FF2B5EF4-FFF2-40B4-BE49-F238E27FC236}">
                <a16:creationId xmlns:a16="http://schemas.microsoft.com/office/drawing/2014/main" id="{5EB880E8-8BE2-43B4-B3FA-BB60C9F6CF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4788" y="3796145"/>
            <a:ext cx="3479700" cy="2520000"/>
          </a:xfrm>
          <a:prstGeom prst="rect">
            <a:avLst/>
          </a:prstGeom>
        </p:spPr>
      </p:pic>
    </p:spTree>
    <p:extLst>
      <p:ext uri="{BB962C8B-B14F-4D97-AF65-F5344CB8AC3E}">
        <p14:creationId xmlns:p14="http://schemas.microsoft.com/office/powerpoint/2010/main" val="2264366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31</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355633" y="252003"/>
            <a:ext cx="5267532" cy="369332"/>
          </a:xfrm>
          <a:prstGeom prst="rect">
            <a:avLst/>
          </a:prstGeom>
          <a:solidFill>
            <a:srgbClr val="32566C"/>
          </a:solidFill>
          <a:ln>
            <a:solidFill>
              <a:schemeClr val="accent1"/>
            </a:solidFill>
          </a:ln>
        </p:spPr>
        <p:txBody>
          <a:bodyPr wrap="none">
            <a:spAutoFit/>
          </a:bodyPr>
          <a:lstStyle/>
          <a:p>
            <a:r>
              <a:rPr lang="en-US" dirty="0">
                <a:solidFill>
                  <a:schemeClr val="bg1"/>
                </a:solidFill>
              </a:rPr>
              <a:t>Side feeders and vertical force feeders for extruders </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6444208" y="5058189"/>
            <a:ext cx="1946918" cy="646331"/>
          </a:xfrm>
          <a:prstGeom prst="rect">
            <a:avLst/>
          </a:prstGeom>
          <a:solidFill>
            <a:srgbClr val="32566C"/>
          </a:solidFill>
          <a:ln>
            <a:solidFill>
              <a:schemeClr val="accent1"/>
            </a:solidFill>
          </a:ln>
        </p:spPr>
        <p:txBody>
          <a:bodyPr wrap="square">
            <a:spAutoFit/>
          </a:bodyPr>
          <a:lstStyle/>
          <a:p>
            <a:r>
              <a:rPr lang="en-US" dirty="0">
                <a:solidFill>
                  <a:schemeClr val="bg1"/>
                </a:solidFill>
              </a:rPr>
              <a:t>Vertical force feeder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947331" y="4142118"/>
            <a:ext cx="2232248" cy="369332"/>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Side feeder</a:t>
            </a:r>
            <a:endParaRPr lang="it-IT" dirty="0">
              <a:solidFill>
                <a:schemeClr val="bg1"/>
              </a:solidFill>
            </a:endParaRPr>
          </a:p>
        </p:txBody>
      </p:sp>
      <p:pic>
        <p:nvPicPr>
          <p:cNvPr id="15" name="Immagine 14">
            <a:extLst>
              <a:ext uri="{FF2B5EF4-FFF2-40B4-BE49-F238E27FC236}">
                <a16:creationId xmlns:a16="http://schemas.microsoft.com/office/drawing/2014/main" id="{0CCD70B9-42BB-4298-9E79-1944DE3CE9D6}"/>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95" r="28435"/>
          <a:stretch/>
        </p:blipFill>
        <p:spPr bwMode="auto">
          <a:xfrm>
            <a:off x="1266422" y="845946"/>
            <a:ext cx="1804337" cy="2880000"/>
          </a:xfrm>
          <a:prstGeom prst="rect">
            <a:avLst/>
          </a:prstGeom>
          <a:noFill/>
          <a:ln>
            <a:noFill/>
          </a:ln>
          <a:extLst>
            <a:ext uri="{53640926-AAD7-44D8-BBD7-CCE9431645EC}">
              <a14:shadowObscured xmlns:a14="http://schemas.microsoft.com/office/drawing/2010/main"/>
            </a:ext>
          </a:extLst>
        </p:spPr>
      </p:pic>
      <p:pic>
        <p:nvPicPr>
          <p:cNvPr id="16" name="Immagine 15">
            <a:extLst>
              <a:ext uri="{FF2B5EF4-FFF2-40B4-BE49-F238E27FC236}">
                <a16:creationId xmlns:a16="http://schemas.microsoft.com/office/drawing/2014/main" id="{C18410AB-8FAE-46B5-A358-F59417DB2951}"/>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21350" r="26885"/>
          <a:stretch/>
        </p:blipFill>
        <p:spPr bwMode="auto">
          <a:xfrm>
            <a:off x="5853115" y="785026"/>
            <a:ext cx="3279048" cy="4320000"/>
          </a:xfrm>
          <a:prstGeom prst="rect">
            <a:avLst/>
          </a:prstGeom>
          <a:noFill/>
          <a:extLst>
            <a:ext uri="{53640926-AAD7-44D8-BBD7-CCE9431645EC}">
              <a14:shadowObscured xmlns:a14="http://schemas.microsoft.com/office/drawing/2010/main"/>
            </a:ext>
          </a:extLst>
        </p:spPr>
      </p:pic>
      <p:pic>
        <p:nvPicPr>
          <p:cNvPr id="6" name="Immagine 5">
            <a:extLst>
              <a:ext uri="{FF2B5EF4-FFF2-40B4-BE49-F238E27FC236}">
                <a16:creationId xmlns:a16="http://schemas.microsoft.com/office/drawing/2014/main" id="{E8692BC0-AE32-4120-B481-C06B5ECED560}"/>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8591" r="13203"/>
          <a:stretch/>
        </p:blipFill>
        <p:spPr>
          <a:xfrm>
            <a:off x="2648394" y="977802"/>
            <a:ext cx="2700000" cy="5400000"/>
          </a:xfrm>
          <a:prstGeom prst="rect">
            <a:avLst/>
          </a:prstGeom>
        </p:spPr>
      </p:pic>
    </p:spTree>
    <p:extLst>
      <p:ext uri="{BB962C8B-B14F-4D97-AF65-F5344CB8AC3E}">
        <p14:creationId xmlns:p14="http://schemas.microsoft.com/office/powerpoint/2010/main" val="4127769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32</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146999" y="249803"/>
            <a:ext cx="5144485" cy="369332"/>
          </a:xfrm>
          <a:prstGeom prst="rect">
            <a:avLst/>
          </a:prstGeom>
          <a:solidFill>
            <a:srgbClr val="32566C"/>
          </a:solidFill>
          <a:ln>
            <a:solidFill>
              <a:schemeClr val="accent1"/>
            </a:solidFill>
          </a:ln>
        </p:spPr>
        <p:txBody>
          <a:bodyPr wrap="none">
            <a:spAutoFit/>
          </a:bodyPr>
          <a:lstStyle/>
          <a:p>
            <a:r>
              <a:rPr lang="en-US" dirty="0">
                <a:solidFill>
                  <a:schemeClr val="bg1"/>
                </a:solidFill>
              </a:rPr>
              <a:t>Side feeders and vertical force feeders for extruders </a:t>
            </a:r>
            <a:endParaRPr lang="it-IT" dirty="0">
              <a:solidFill>
                <a:schemeClr val="bg1"/>
              </a:solidFill>
            </a:endParaRPr>
          </a:p>
        </p:txBody>
      </p:sp>
      <p:pic>
        <p:nvPicPr>
          <p:cNvPr id="3" name="Immagine 2">
            <a:extLst>
              <a:ext uri="{FF2B5EF4-FFF2-40B4-BE49-F238E27FC236}">
                <a16:creationId xmlns:a16="http://schemas.microsoft.com/office/drawing/2014/main" id="{74A86D4A-AE4F-4CCA-940F-D2CCED7217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592" y="1268760"/>
            <a:ext cx="1562400" cy="2160000"/>
          </a:xfrm>
          <a:prstGeom prst="rect">
            <a:avLst/>
          </a:prstGeom>
        </p:spPr>
      </p:pic>
      <p:pic>
        <p:nvPicPr>
          <p:cNvPr id="10" name="Immagine 9">
            <a:extLst>
              <a:ext uri="{FF2B5EF4-FFF2-40B4-BE49-F238E27FC236}">
                <a16:creationId xmlns:a16="http://schemas.microsoft.com/office/drawing/2014/main" id="{C38440E2-9232-44B7-8597-5000B873E2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38856" y="1268760"/>
            <a:ext cx="2437200" cy="2160000"/>
          </a:xfrm>
          <a:prstGeom prst="rect">
            <a:avLst/>
          </a:prstGeom>
        </p:spPr>
      </p:pic>
      <p:pic>
        <p:nvPicPr>
          <p:cNvPr id="13" name="Immagine 12">
            <a:extLst>
              <a:ext uri="{FF2B5EF4-FFF2-40B4-BE49-F238E27FC236}">
                <a16:creationId xmlns:a16="http://schemas.microsoft.com/office/drawing/2014/main" id="{F97BAB43-4696-4F3F-ACCA-CCC52C7D57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8627" y="1276235"/>
            <a:ext cx="1035000" cy="2160000"/>
          </a:xfrm>
          <a:prstGeom prst="rect">
            <a:avLst/>
          </a:prstGeom>
        </p:spPr>
      </p:pic>
      <p:pic>
        <p:nvPicPr>
          <p:cNvPr id="18" name="Immagine 17">
            <a:extLst>
              <a:ext uri="{FF2B5EF4-FFF2-40B4-BE49-F238E27FC236}">
                <a16:creationId xmlns:a16="http://schemas.microsoft.com/office/drawing/2014/main" id="{CC34AFC5-176B-4719-B617-4E73C026A0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3914" y="1257260"/>
            <a:ext cx="833400" cy="2160000"/>
          </a:xfrm>
          <a:prstGeom prst="rect">
            <a:avLst/>
          </a:prstGeom>
        </p:spPr>
      </p:pic>
      <p:pic>
        <p:nvPicPr>
          <p:cNvPr id="20" name="Immagine 19">
            <a:extLst>
              <a:ext uri="{FF2B5EF4-FFF2-40B4-BE49-F238E27FC236}">
                <a16:creationId xmlns:a16="http://schemas.microsoft.com/office/drawing/2014/main" id="{1A074C92-20FA-4E7B-B7A9-0102648AC9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28483" y="1268760"/>
            <a:ext cx="1171800" cy="2160000"/>
          </a:xfrm>
          <a:prstGeom prst="rect">
            <a:avLst/>
          </a:prstGeom>
        </p:spPr>
      </p:pic>
      <p:pic>
        <p:nvPicPr>
          <p:cNvPr id="22" name="Immagine 21">
            <a:extLst>
              <a:ext uri="{FF2B5EF4-FFF2-40B4-BE49-F238E27FC236}">
                <a16:creationId xmlns:a16="http://schemas.microsoft.com/office/drawing/2014/main" id="{649E60DF-2284-4558-91FD-FD8167CC316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9592" y="3788627"/>
            <a:ext cx="1249200" cy="2160000"/>
          </a:xfrm>
          <a:prstGeom prst="rect">
            <a:avLst/>
          </a:prstGeom>
        </p:spPr>
      </p:pic>
      <p:pic>
        <p:nvPicPr>
          <p:cNvPr id="26" name="Immagine 25">
            <a:extLst>
              <a:ext uri="{FF2B5EF4-FFF2-40B4-BE49-F238E27FC236}">
                <a16:creationId xmlns:a16="http://schemas.microsoft.com/office/drawing/2014/main" id="{607D4843-D717-453C-A2AE-2730EC010B0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4295" y="3788627"/>
            <a:ext cx="1053000" cy="2160000"/>
          </a:xfrm>
          <a:prstGeom prst="rect">
            <a:avLst/>
          </a:prstGeom>
        </p:spPr>
      </p:pic>
      <p:pic>
        <p:nvPicPr>
          <p:cNvPr id="28" name="Immagine 27">
            <a:extLst>
              <a:ext uri="{FF2B5EF4-FFF2-40B4-BE49-F238E27FC236}">
                <a16:creationId xmlns:a16="http://schemas.microsoft.com/office/drawing/2014/main" id="{C0EC6368-DB02-41AC-AF6F-CBE1F8A9DB7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81144" y="3811342"/>
            <a:ext cx="1119600" cy="2160000"/>
          </a:xfrm>
          <a:prstGeom prst="rect">
            <a:avLst/>
          </a:prstGeom>
        </p:spPr>
      </p:pic>
      <p:pic>
        <p:nvPicPr>
          <p:cNvPr id="30" name="Immagine 29">
            <a:extLst>
              <a:ext uri="{FF2B5EF4-FFF2-40B4-BE49-F238E27FC236}">
                <a16:creationId xmlns:a16="http://schemas.microsoft.com/office/drawing/2014/main" id="{2C00D297-BCED-4576-9D11-22AC47EF71D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910784" y="3811342"/>
            <a:ext cx="930600" cy="2160000"/>
          </a:xfrm>
          <a:prstGeom prst="rect">
            <a:avLst/>
          </a:prstGeom>
        </p:spPr>
      </p:pic>
      <p:pic>
        <p:nvPicPr>
          <p:cNvPr id="34" name="Immagine 33">
            <a:extLst>
              <a:ext uri="{FF2B5EF4-FFF2-40B4-BE49-F238E27FC236}">
                <a16:creationId xmlns:a16="http://schemas.microsoft.com/office/drawing/2014/main" id="{533D0CC2-E062-4F22-9E55-A5CA584AF28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5901" t="30198" r="-3910" b="3720"/>
          <a:stretch/>
        </p:blipFill>
        <p:spPr>
          <a:xfrm rot="16200000" flipV="1">
            <a:off x="5467075" y="4253701"/>
            <a:ext cx="2250000" cy="1137762"/>
          </a:xfrm>
          <a:prstGeom prst="rect">
            <a:avLst/>
          </a:prstGeom>
        </p:spPr>
      </p:pic>
      <p:pic>
        <p:nvPicPr>
          <p:cNvPr id="36" name="Immagine 35">
            <a:extLst>
              <a:ext uri="{FF2B5EF4-FFF2-40B4-BE49-F238E27FC236}">
                <a16:creationId xmlns:a16="http://schemas.microsoft.com/office/drawing/2014/main" id="{0623B110-BFD9-4257-B11A-3C8B25B0A1D8}"/>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3288"/>
          <a:stretch/>
        </p:blipFill>
        <p:spPr>
          <a:xfrm>
            <a:off x="7334761" y="3789280"/>
            <a:ext cx="1404738" cy="2160000"/>
          </a:xfrm>
          <a:prstGeom prst="rect">
            <a:avLst/>
          </a:prstGeom>
        </p:spPr>
      </p:pic>
    </p:spTree>
    <p:extLst>
      <p:ext uri="{BB962C8B-B14F-4D97-AF65-F5344CB8AC3E}">
        <p14:creationId xmlns:p14="http://schemas.microsoft.com/office/powerpoint/2010/main" val="1727245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33</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178186" y="188640"/>
            <a:ext cx="2643544" cy="369332"/>
          </a:xfrm>
          <a:prstGeom prst="rect">
            <a:avLst/>
          </a:prstGeom>
          <a:solidFill>
            <a:srgbClr val="32566C"/>
          </a:solidFill>
          <a:ln>
            <a:solidFill>
              <a:schemeClr val="accent1"/>
            </a:solidFill>
          </a:ln>
        </p:spPr>
        <p:txBody>
          <a:bodyPr wrap="none">
            <a:spAutoFit/>
          </a:bodyPr>
          <a:lstStyle/>
          <a:p>
            <a:r>
              <a:rPr lang="en-US" dirty="0" err="1">
                <a:solidFill>
                  <a:schemeClr val="bg1"/>
                </a:solidFill>
              </a:rPr>
              <a:t>Dosers</a:t>
            </a:r>
            <a:r>
              <a:rPr lang="en-US" dirty="0">
                <a:solidFill>
                  <a:schemeClr val="bg1"/>
                </a:solidFill>
              </a:rPr>
              <a:t> for plastic granules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955431" y="3507841"/>
            <a:ext cx="126126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Volumetric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899592" y="5733256"/>
            <a:ext cx="2232248"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hung on load cells</a:t>
            </a:r>
            <a:endParaRPr lang="it-IT" dirty="0">
              <a:solidFill>
                <a:schemeClr val="bg1"/>
              </a:solidFill>
            </a:endParaRPr>
          </a:p>
        </p:txBody>
      </p:sp>
      <p:pic>
        <p:nvPicPr>
          <p:cNvPr id="15" name="Immagine 14">
            <a:extLst>
              <a:ext uri="{FF2B5EF4-FFF2-40B4-BE49-F238E27FC236}">
                <a16:creationId xmlns:a16="http://schemas.microsoft.com/office/drawing/2014/main" id="{85A9C5DA-66B6-49D0-A576-3ACFEDA92838}"/>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248" t="17371" r="69247" b="22623"/>
          <a:stretch/>
        </p:blipFill>
        <p:spPr bwMode="auto">
          <a:xfrm>
            <a:off x="323528" y="836712"/>
            <a:ext cx="2376265" cy="2592289"/>
          </a:xfrm>
          <a:prstGeom prst="rect">
            <a:avLst/>
          </a:prstGeom>
          <a:noFill/>
          <a:ln>
            <a:noFill/>
          </a:ln>
        </p:spPr>
      </p:pic>
      <p:pic>
        <p:nvPicPr>
          <p:cNvPr id="16" name="Immagine 15">
            <a:extLst>
              <a:ext uri="{FF2B5EF4-FFF2-40B4-BE49-F238E27FC236}">
                <a16:creationId xmlns:a16="http://schemas.microsoft.com/office/drawing/2014/main" id="{4D5CA933-5773-4FE2-8E1F-48B82C3EF39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299" t="6131" r="7530" b="2191"/>
          <a:stretch/>
        </p:blipFill>
        <p:spPr bwMode="auto">
          <a:xfrm>
            <a:off x="1691680" y="1772816"/>
            <a:ext cx="2520280" cy="3960440"/>
          </a:xfrm>
          <a:prstGeom prst="rect">
            <a:avLst/>
          </a:prstGeom>
          <a:noFill/>
          <a:ln>
            <a:noFill/>
          </a:ln>
        </p:spPr>
      </p:pic>
      <p:pic>
        <p:nvPicPr>
          <p:cNvPr id="13" name="Immagine 12">
            <a:extLst>
              <a:ext uri="{FF2B5EF4-FFF2-40B4-BE49-F238E27FC236}">
                <a16:creationId xmlns:a16="http://schemas.microsoft.com/office/drawing/2014/main" id="{F42FDC67-F3D8-4D06-97F2-8EE39FC529AE}"/>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98886" y="692696"/>
            <a:ext cx="2472313" cy="1800000"/>
          </a:xfrm>
          <a:prstGeom prst="rect">
            <a:avLst/>
          </a:prstGeom>
        </p:spPr>
      </p:pic>
      <p:pic>
        <p:nvPicPr>
          <p:cNvPr id="20" name="Immagine 19">
            <a:extLst>
              <a:ext uri="{FF2B5EF4-FFF2-40B4-BE49-F238E27FC236}">
                <a16:creationId xmlns:a16="http://schemas.microsoft.com/office/drawing/2014/main" id="{7CA79756-C345-4BB6-8C54-01C28DBE0D0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440" b="1"/>
          <a:stretch/>
        </p:blipFill>
        <p:spPr>
          <a:xfrm>
            <a:off x="4008377" y="4232239"/>
            <a:ext cx="4922062" cy="2160000"/>
          </a:xfrm>
          <a:prstGeom prst="rect">
            <a:avLst/>
          </a:prstGeom>
        </p:spPr>
      </p:pic>
      <p:pic>
        <p:nvPicPr>
          <p:cNvPr id="22" name="Immagine 21">
            <a:extLst>
              <a:ext uri="{FF2B5EF4-FFF2-40B4-BE49-F238E27FC236}">
                <a16:creationId xmlns:a16="http://schemas.microsoft.com/office/drawing/2014/main" id="{AC89D0FE-2437-4385-97F5-62F4E350ECC4}"/>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39952" y="2492896"/>
            <a:ext cx="2460382" cy="1332000"/>
          </a:xfrm>
          <a:prstGeom prst="rect">
            <a:avLst/>
          </a:prstGeom>
        </p:spPr>
      </p:pic>
      <p:pic>
        <p:nvPicPr>
          <p:cNvPr id="26" name="Immagine 25">
            <a:extLst>
              <a:ext uri="{FF2B5EF4-FFF2-40B4-BE49-F238E27FC236}">
                <a16:creationId xmlns:a16="http://schemas.microsoft.com/office/drawing/2014/main" id="{93C78882-88BB-4748-80D5-09D648AA5B9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6151711" y="1297587"/>
            <a:ext cx="3177521" cy="2160000"/>
          </a:xfrm>
          <a:prstGeom prst="rect">
            <a:avLst/>
          </a:prstGeom>
        </p:spPr>
      </p:pic>
    </p:spTree>
    <p:extLst>
      <p:ext uri="{BB962C8B-B14F-4D97-AF65-F5344CB8AC3E}">
        <p14:creationId xmlns:p14="http://schemas.microsoft.com/office/powerpoint/2010/main" val="768845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34</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19872" y="270115"/>
            <a:ext cx="3684855" cy="369332"/>
          </a:xfrm>
          <a:prstGeom prst="rect">
            <a:avLst/>
          </a:prstGeom>
          <a:solidFill>
            <a:srgbClr val="32566C"/>
          </a:solidFill>
          <a:ln>
            <a:solidFill>
              <a:schemeClr val="accent1"/>
            </a:solidFill>
          </a:ln>
        </p:spPr>
        <p:txBody>
          <a:bodyPr wrap="none">
            <a:spAutoFit/>
          </a:bodyPr>
          <a:lstStyle/>
          <a:p>
            <a:r>
              <a:rPr lang="en-US" dirty="0">
                <a:solidFill>
                  <a:schemeClr val="bg1"/>
                </a:solidFill>
              </a:rPr>
              <a:t>Multi-zone dosing station for plastics </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755576" y="3356992"/>
            <a:ext cx="2520280" cy="646331"/>
          </a:xfrm>
          <a:prstGeom prst="rect">
            <a:avLst/>
          </a:prstGeom>
          <a:solidFill>
            <a:srgbClr val="32566C"/>
          </a:solidFill>
          <a:ln>
            <a:solidFill>
              <a:schemeClr val="accent1"/>
            </a:solidFill>
          </a:ln>
        </p:spPr>
        <p:txBody>
          <a:bodyPr wrap="square">
            <a:spAutoFit/>
          </a:bodyPr>
          <a:lstStyle/>
          <a:p>
            <a:pPr algn="ctr"/>
            <a:r>
              <a:rPr lang="it-IT" dirty="0">
                <a:solidFill>
                  <a:schemeClr val="bg1"/>
                </a:solidFill>
              </a:rPr>
              <a:t>With </a:t>
            </a:r>
            <a:r>
              <a:rPr lang="it-IT" dirty="0" err="1">
                <a:solidFill>
                  <a:schemeClr val="bg1"/>
                </a:solidFill>
              </a:rPr>
              <a:t>volumetric</a:t>
            </a:r>
            <a:r>
              <a:rPr lang="it-IT" dirty="0">
                <a:solidFill>
                  <a:schemeClr val="bg1"/>
                </a:solidFill>
              </a:rPr>
              <a:t> </a:t>
            </a:r>
            <a:r>
              <a:rPr lang="it-IT" dirty="0" err="1">
                <a:solidFill>
                  <a:schemeClr val="bg1"/>
                </a:solidFill>
              </a:rPr>
              <a:t>dosers</a:t>
            </a:r>
            <a:r>
              <a:rPr lang="it-IT" dirty="0">
                <a:solidFill>
                  <a:schemeClr val="bg1"/>
                </a:solidFill>
              </a:rPr>
              <a:t> with </a:t>
            </a:r>
            <a:r>
              <a:rPr lang="it-IT" dirty="0" err="1">
                <a:solidFill>
                  <a:schemeClr val="bg1"/>
                </a:solidFill>
              </a:rPr>
              <a:t>vertical</a:t>
            </a:r>
            <a:r>
              <a:rPr lang="it-IT" dirty="0">
                <a:solidFill>
                  <a:schemeClr val="bg1"/>
                </a:solidFill>
              </a:rPr>
              <a:t> mixer</a:t>
            </a:r>
          </a:p>
        </p:txBody>
      </p:sp>
      <p:sp>
        <p:nvSpPr>
          <p:cNvPr id="25" name="Rettangolo 24">
            <a:extLst>
              <a:ext uri="{FF2B5EF4-FFF2-40B4-BE49-F238E27FC236}">
                <a16:creationId xmlns:a16="http://schemas.microsoft.com/office/drawing/2014/main" id="{2433C9F4-B8BB-4DC6-9E4B-FE771D7C3536}"/>
              </a:ext>
            </a:extLst>
          </p:cNvPr>
          <p:cNvSpPr/>
          <p:nvPr/>
        </p:nvSpPr>
        <p:spPr>
          <a:xfrm>
            <a:off x="5580112" y="3691647"/>
            <a:ext cx="2520280"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With gravimetric </a:t>
            </a:r>
            <a:r>
              <a:rPr lang="en-US" dirty="0" err="1">
                <a:solidFill>
                  <a:schemeClr val="bg1"/>
                </a:solidFill>
              </a:rPr>
              <a:t>dosers</a:t>
            </a:r>
            <a:r>
              <a:rPr lang="en-US" dirty="0">
                <a:solidFill>
                  <a:schemeClr val="bg1"/>
                </a:solidFill>
              </a:rPr>
              <a:t> hung on load cells</a:t>
            </a:r>
            <a:endParaRPr lang="it-IT" dirty="0">
              <a:solidFill>
                <a:schemeClr val="bg1"/>
              </a:solidFill>
            </a:endParaRPr>
          </a:p>
        </p:txBody>
      </p:sp>
      <p:pic>
        <p:nvPicPr>
          <p:cNvPr id="18" name="Immagine 17">
            <a:extLst>
              <a:ext uri="{FF2B5EF4-FFF2-40B4-BE49-F238E27FC236}">
                <a16:creationId xmlns:a16="http://schemas.microsoft.com/office/drawing/2014/main" id="{4F0A1CCC-847A-46B7-9D3E-4764E6273D9E}"/>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750" t="22202" r="63540" b="26033"/>
          <a:stretch/>
        </p:blipFill>
        <p:spPr bwMode="auto">
          <a:xfrm>
            <a:off x="643356" y="692696"/>
            <a:ext cx="2502330" cy="2700000"/>
          </a:xfrm>
          <a:prstGeom prst="rect">
            <a:avLst/>
          </a:prstGeom>
          <a:noFill/>
          <a:ln>
            <a:noFill/>
          </a:ln>
          <a:extLst>
            <a:ext uri="{53640926-AAD7-44D8-BBD7-CCE9431645EC}">
              <a14:shadowObscured xmlns:a14="http://schemas.microsoft.com/office/drawing/2010/main"/>
            </a:ext>
          </a:extLst>
        </p:spPr>
      </p:pic>
      <p:pic>
        <p:nvPicPr>
          <p:cNvPr id="19" name="Immagine 18">
            <a:extLst>
              <a:ext uri="{FF2B5EF4-FFF2-40B4-BE49-F238E27FC236}">
                <a16:creationId xmlns:a16="http://schemas.microsoft.com/office/drawing/2014/main" id="{DCD38B42-1836-4E3F-8A67-61B07EBC7867}"/>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425" t="13541" r="3351" b="26040"/>
          <a:stretch/>
        </p:blipFill>
        <p:spPr bwMode="auto">
          <a:xfrm>
            <a:off x="4676296" y="620688"/>
            <a:ext cx="3285021" cy="3060000"/>
          </a:xfrm>
          <a:prstGeom prst="rect">
            <a:avLst/>
          </a:prstGeom>
          <a:noFill/>
          <a:ln>
            <a:noFill/>
          </a:ln>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C88918CC-4128-4879-80C0-D424B0BE2396}"/>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4326" r="38188" b="26898"/>
          <a:stretch/>
        </p:blipFill>
        <p:spPr>
          <a:xfrm>
            <a:off x="2666304" y="2084415"/>
            <a:ext cx="1453400" cy="1260000"/>
          </a:xfrm>
          <a:prstGeom prst="rect">
            <a:avLst/>
          </a:prstGeom>
        </p:spPr>
      </p:pic>
      <p:pic>
        <p:nvPicPr>
          <p:cNvPr id="9" name="Immagine 8">
            <a:extLst>
              <a:ext uri="{FF2B5EF4-FFF2-40B4-BE49-F238E27FC236}">
                <a16:creationId xmlns:a16="http://schemas.microsoft.com/office/drawing/2014/main" id="{931A4602-1693-425B-8D52-F00FF91B8E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5576" y="4149320"/>
            <a:ext cx="1468800" cy="2160000"/>
          </a:xfrm>
          <a:prstGeom prst="rect">
            <a:avLst/>
          </a:prstGeom>
        </p:spPr>
      </p:pic>
      <p:pic>
        <p:nvPicPr>
          <p:cNvPr id="12" name="Immagine 11">
            <a:extLst>
              <a:ext uri="{FF2B5EF4-FFF2-40B4-BE49-F238E27FC236}">
                <a16:creationId xmlns:a16="http://schemas.microsoft.com/office/drawing/2014/main" id="{04E5CE27-DD3A-4C57-8A28-3F19520669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27784" y="4149548"/>
            <a:ext cx="2586600" cy="2160000"/>
          </a:xfrm>
          <a:prstGeom prst="rect">
            <a:avLst/>
          </a:prstGeom>
        </p:spPr>
      </p:pic>
      <p:pic>
        <p:nvPicPr>
          <p:cNvPr id="21" name="Immagine 20">
            <a:extLst>
              <a:ext uri="{FF2B5EF4-FFF2-40B4-BE49-F238E27FC236}">
                <a16:creationId xmlns:a16="http://schemas.microsoft.com/office/drawing/2014/main" id="{30DEAF83-8875-4A41-80DA-28D79A85DCA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2120" y="4509320"/>
            <a:ext cx="3000000" cy="1800000"/>
          </a:xfrm>
          <a:prstGeom prst="rect">
            <a:avLst/>
          </a:prstGeom>
        </p:spPr>
      </p:pic>
    </p:spTree>
    <p:extLst>
      <p:ext uri="{BB962C8B-B14F-4D97-AF65-F5344CB8AC3E}">
        <p14:creationId xmlns:p14="http://schemas.microsoft.com/office/powerpoint/2010/main" val="917970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35</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2130711" cy="369332"/>
          </a:xfrm>
          <a:prstGeom prst="rect">
            <a:avLst/>
          </a:prstGeom>
        </p:spPr>
        <p:txBody>
          <a:bodyPr wrap="none">
            <a:spAutoFit/>
          </a:bodyPr>
          <a:lstStyle/>
          <a:p>
            <a:r>
              <a:rPr lang="en-US" b="1" dirty="0">
                <a:solidFill>
                  <a:srgbClr val="32566C"/>
                </a:solidFill>
              </a:rPr>
              <a:t>Dosing and blending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19872" y="270115"/>
            <a:ext cx="3207545" cy="369332"/>
          </a:xfrm>
          <a:prstGeom prst="rect">
            <a:avLst/>
          </a:prstGeom>
          <a:solidFill>
            <a:srgbClr val="32566C"/>
          </a:solidFill>
          <a:ln>
            <a:solidFill>
              <a:schemeClr val="accent1"/>
            </a:solidFill>
          </a:ln>
        </p:spPr>
        <p:txBody>
          <a:bodyPr wrap="none">
            <a:spAutoFit/>
          </a:bodyPr>
          <a:lstStyle/>
          <a:p>
            <a:r>
              <a:rPr lang="en-US" dirty="0">
                <a:solidFill>
                  <a:schemeClr val="bg1"/>
                </a:solidFill>
              </a:rPr>
              <a:t>Gravimetric blenders for plastics</a:t>
            </a:r>
            <a:endParaRPr lang="it-IT" dirty="0">
              <a:solidFill>
                <a:schemeClr val="bg1"/>
              </a:solidFill>
            </a:endParaRPr>
          </a:p>
        </p:txBody>
      </p:sp>
      <p:pic>
        <p:nvPicPr>
          <p:cNvPr id="16" name="Immagine 15">
            <a:extLst>
              <a:ext uri="{FF2B5EF4-FFF2-40B4-BE49-F238E27FC236}">
                <a16:creationId xmlns:a16="http://schemas.microsoft.com/office/drawing/2014/main" id="{6137A3C1-AB03-4C66-9C64-32C5B9CC0697}"/>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528" y="1629200"/>
            <a:ext cx="3381614" cy="3600000"/>
          </a:xfrm>
          <a:prstGeom prst="rect">
            <a:avLst/>
          </a:prstGeom>
          <a:noFill/>
          <a:ln>
            <a:noFill/>
          </a:ln>
        </p:spPr>
      </p:pic>
      <p:pic>
        <p:nvPicPr>
          <p:cNvPr id="6" name="Immagine 5">
            <a:extLst>
              <a:ext uri="{FF2B5EF4-FFF2-40B4-BE49-F238E27FC236}">
                <a16:creationId xmlns:a16="http://schemas.microsoft.com/office/drawing/2014/main" id="{6F6AC2A5-1F54-478F-A037-5552CCC653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85961" y="1256671"/>
            <a:ext cx="1695600" cy="2160000"/>
          </a:xfrm>
          <a:prstGeom prst="rect">
            <a:avLst/>
          </a:prstGeom>
        </p:spPr>
      </p:pic>
      <p:pic>
        <p:nvPicPr>
          <p:cNvPr id="13" name="Immagine 12">
            <a:extLst>
              <a:ext uri="{FF2B5EF4-FFF2-40B4-BE49-F238E27FC236}">
                <a16:creationId xmlns:a16="http://schemas.microsoft.com/office/drawing/2014/main" id="{062731CF-0AFF-49E9-89CC-11253D66D8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71941" y="1256671"/>
            <a:ext cx="1391400" cy="2160000"/>
          </a:xfrm>
          <a:prstGeom prst="rect">
            <a:avLst/>
          </a:prstGeom>
        </p:spPr>
      </p:pic>
      <p:pic>
        <p:nvPicPr>
          <p:cNvPr id="15" name="Immagine 14">
            <a:extLst>
              <a:ext uri="{FF2B5EF4-FFF2-40B4-BE49-F238E27FC236}">
                <a16:creationId xmlns:a16="http://schemas.microsoft.com/office/drawing/2014/main" id="{70C85F60-D17A-4FDF-8532-56346EA4CE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2320" y="1246698"/>
            <a:ext cx="1494000" cy="2160000"/>
          </a:xfrm>
          <a:prstGeom prst="rect">
            <a:avLst/>
          </a:prstGeom>
        </p:spPr>
      </p:pic>
      <p:pic>
        <p:nvPicPr>
          <p:cNvPr id="22" name="Immagine 21">
            <a:extLst>
              <a:ext uri="{FF2B5EF4-FFF2-40B4-BE49-F238E27FC236}">
                <a16:creationId xmlns:a16="http://schemas.microsoft.com/office/drawing/2014/main" id="{B85451AD-0C32-4881-9E0E-03AFE2EE620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89643" y="3658198"/>
            <a:ext cx="2709000" cy="2160000"/>
          </a:xfrm>
          <a:prstGeom prst="rect">
            <a:avLst/>
          </a:prstGeom>
        </p:spPr>
      </p:pic>
      <p:pic>
        <p:nvPicPr>
          <p:cNvPr id="26" name="Immagine 25">
            <a:extLst>
              <a:ext uri="{FF2B5EF4-FFF2-40B4-BE49-F238E27FC236}">
                <a16:creationId xmlns:a16="http://schemas.microsoft.com/office/drawing/2014/main" id="{702A61DE-5AB0-4928-B672-69B4BBF837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12604" y="3645024"/>
            <a:ext cx="2409439" cy="2160000"/>
          </a:xfrm>
          <a:prstGeom prst="rect">
            <a:avLst/>
          </a:prstGeom>
        </p:spPr>
      </p:pic>
    </p:spTree>
    <p:extLst>
      <p:ext uri="{BB962C8B-B14F-4D97-AF65-F5344CB8AC3E}">
        <p14:creationId xmlns:p14="http://schemas.microsoft.com/office/powerpoint/2010/main" val="3686913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36</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746855" y="188640"/>
            <a:ext cx="2031390" cy="369332"/>
          </a:xfrm>
          <a:prstGeom prst="rect">
            <a:avLst/>
          </a:prstGeom>
          <a:solidFill>
            <a:srgbClr val="32566C"/>
          </a:solidFill>
          <a:ln>
            <a:solidFill>
              <a:schemeClr val="accent1"/>
            </a:solidFill>
          </a:ln>
        </p:spPr>
        <p:txBody>
          <a:bodyPr wrap="none">
            <a:spAutoFit/>
          </a:bodyPr>
          <a:lstStyle/>
          <a:p>
            <a:r>
              <a:rPr lang="en-US" dirty="0">
                <a:solidFill>
                  <a:schemeClr val="bg1"/>
                </a:solidFill>
              </a:rPr>
              <a:t>Pneumatic chargers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846221" y="4869160"/>
            <a:ext cx="845459" cy="646331"/>
          </a:xfrm>
          <a:prstGeom prst="rect">
            <a:avLst/>
          </a:prstGeom>
          <a:solidFill>
            <a:srgbClr val="32566C"/>
          </a:solidFill>
          <a:ln>
            <a:solidFill>
              <a:schemeClr val="accent1"/>
            </a:solidFill>
          </a:ln>
        </p:spPr>
        <p:txBody>
          <a:bodyPr wrap="square">
            <a:spAutoFit/>
          </a:bodyPr>
          <a:lstStyle/>
          <a:p>
            <a:r>
              <a:rPr lang="en-US" dirty="0">
                <a:solidFill>
                  <a:schemeClr val="bg1"/>
                </a:solidFill>
              </a:rPr>
              <a:t>Three</a:t>
            </a:r>
          </a:p>
          <a:p>
            <a:r>
              <a:rPr lang="en-US" dirty="0">
                <a:solidFill>
                  <a:schemeClr val="bg1"/>
                </a:solidFill>
              </a:rPr>
              <a:t>phase </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2195736" y="4869160"/>
            <a:ext cx="2505766"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With vacuum generator </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5025680" y="4869160"/>
            <a:ext cx="1778568" cy="369332"/>
          </a:xfrm>
          <a:prstGeom prst="rect">
            <a:avLst/>
          </a:prstGeom>
          <a:solidFill>
            <a:srgbClr val="32566C"/>
          </a:solidFill>
          <a:ln>
            <a:solidFill>
              <a:schemeClr val="accent1"/>
            </a:solidFill>
          </a:ln>
        </p:spPr>
        <p:txBody>
          <a:bodyPr wrap="square">
            <a:spAutoFit/>
          </a:bodyPr>
          <a:lstStyle/>
          <a:p>
            <a:pPr algn="ctr"/>
            <a:r>
              <a:rPr lang="it-IT" dirty="0" err="1">
                <a:solidFill>
                  <a:schemeClr val="bg1"/>
                </a:solidFill>
              </a:rPr>
              <a:t>Continuous</a:t>
            </a:r>
            <a:r>
              <a:rPr lang="it-IT" dirty="0">
                <a:solidFill>
                  <a:schemeClr val="bg1"/>
                </a:solidFill>
              </a:rPr>
              <a:t> </a:t>
            </a:r>
            <a:r>
              <a:rPr lang="it-IT" dirty="0" err="1">
                <a:solidFill>
                  <a:schemeClr val="bg1"/>
                </a:solidFill>
              </a:rPr>
              <a:t>cycle</a:t>
            </a:r>
            <a:endParaRPr lang="it-IT" dirty="0">
              <a:solidFill>
                <a:schemeClr val="bg1"/>
              </a:solidFill>
            </a:endParaRPr>
          </a:p>
        </p:txBody>
      </p:sp>
      <p:pic>
        <p:nvPicPr>
          <p:cNvPr id="18" name="Immagine 17">
            <a:extLst>
              <a:ext uri="{FF2B5EF4-FFF2-40B4-BE49-F238E27FC236}">
                <a16:creationId xmlns:a16="http://schemas.microsoft.com/office/drawing/2014/main" id="{150FA2FE-5B05-4D37-9728-2A3F49BC4C8B}"/>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05" y="1053136"/>
            <a:ext cx="8884995" cy="3600000"/>
          </a:xfrm>
          <a:prstGeom prst="rect">
            <a:avLst/>
          </a:prstGeom>
          <a:noFill/>
          <a:ln>
            <a:noFill/>
          </a:ln>
        </p:spPr>
      </p:pic>
      <p:sp>
        <p:nvSpPr>
          <p:cNvPr id="19" name="Rettangolo 18">
            <a:extLst>
              <a:ext uri="{FF2B5EF4-FFF2-40B4-BE49-F238E27FC236}">
                <a16:creationId xmlns:a16="http://schemas.microsoft.com/office/drawing/2014/main" id="{2D8CD5C8-2E63-4D1F-AE59-4E0CCD8EBBCE}"/>
              </a:ext>
            </a:extLst>
          </p:cNvPr>
          <p:cNvSpPr/>
          <p:nvPr/>
        </p:nvSpPr>
        <p:spPr>
          <a:xfrm>
            <a:off x="7136481" y="4719188"/>
            <a:ext cx="1778568" cy="646331"/>
          </a:xfrm>
          <a:prstGeom prst="rect">
            <a:avLst/>
          </a:prstGeom>
          <a:solidFill>
            <a:srgbClr val="32566C"/>
          </a:solidFill>
          <a:ln>
            <a:solidFill>
              <a:schemeClr val="accent1"/>
            </a:solidFill>
          </a:ln>
        </p:spPr>
        <p:txBody>
          <a:bodyPr wrap="square">
            <a:spAutoFit/>
          </a:bodyPr>
          <a:lstStyle/>
          <a:p>
            <a:pPr algn="ctr"/>
            <a:r>
              <a:rPr lang="it-IT" dirty="0" err="1">
                <a:solidFill>
                  <a:schemeClr val="bg1"/>
                </a:solidFill>
              </a:rPr>
              <a:t>Gravimetric</a:t>
            </a:r>
            <a:r>
              <a:rPr lang="it-IT" dirty="0">
                <a:solidFill>
                  <a:schemeClr val="bg1"/>
                </a:solidFill>
              </a:rPr>
              <a:t> on </a:t>
            </a:r>
            <a:r>
              <a:rPr lang="it-IT" dirty="0" err="1">
                <a:solidFill>
                  <a:schemeClr val="bg1"/>
                </a:solidFill>
              </a:rPr>
              <a:t>load</a:t>
            </a:r>
            <a:r>
              <a:rPr lang="it-IT" dirty="0">
                <a:solidFill>
                  <a:schemeClr val="bg1"/>
                </a:solidFill>
              </a:rPr>
              <a:t> </a:t>
            </a:r>
            <a:r>
              <a:rPr lang="it-IT" dirty="0" err="1">
                <a:solidFill>
                  <a:schemeClr val="bg1"/>
                </a:solidFill>
              </a:rPr>
              <a:t>cells</a:t>
            </a:r>
            <a:endParaRPr lang="it-IT" dirty="0">
              <a:solidFill>
                <a:schemeClr val="bg1"/>
              </a:solidFill>
            </a:endParaRPr>
          </a:p>
        </p:txBody>
      </p:sp>
    </p:spTree>
    <p:extLst>
      <p:ext uri="{BB962C8B-B14F-4D97-AF65-F5344CB8AC3E}">
        <p14:creationId xmlns:p14="http://schemas.microsoft.com/office/powerpoint/2010/main" val="639182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0289" y="-41296"/>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37</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746855" y="188640"/>
            <a:ext cx="1945597" cy="369332"/>
          </a:xfrm>
          <a:prstGeom prst="rect">
            <a:avLst/>
          </a:prstGeom>
          <a:solidFill>
            <a:srgbClr val="32566C"/>
          </a:solidFill>
          <a:ln>
            <a:solidFill>
              <a:schemeClr val="accent1"/>
            </a:solidFill>
          </a:ln>
        </p:spPr>
        <p:txBody>
          <a:bodyPr wrap="none">
            <a:spAutoFit/>
          </a:bodyPr>
          <a:lstStyle/>
          <a:p>
            <a:r>
              <a:rPr lang="en-US" dirty="0">
                <a:solidFill>
                  <a:schemeClr val="bg1"/>
                </a:solidFill>
              </a:rPr>
              <a:t>Pneumatic charger</a:t>
            </a:r>
            <a:endParaRPr lang="it-IT" dirty="0">
              <a:solidFill>
                <a:schemeClr val="bg1"/>
              </a:solidFill>
            </a:endParaRPr>
          </a:p>
        </p:txBody>
      </p:sp>
      <p:pic>
        <p:nvPicPr>
          <p:cNvPr id="3" name="Immagine 2">
            <a:extLst>
              <a:ext uri="{FF2B5EF4-FFF2-40B4-BE49-F238E27FC236}">
                <a16:creationId xmlns:a16="http://schemas.microsoft.com/office/drawing/2014/main" id="{BF16AA96-12C8-4DCD-B338-E345FBA138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1014430"/>
            <a:ext cx="3567600" cy="2160000"/>
          </a:xfrm>
          <a:prstGeom prst="rect">
            <a:avLst/>
          </a:prstGeom>
        </p:spPr>
      </p:pic>
      <p:pic>
        <p:nvPicPr>
          <p:cNvPr id="9" name="Immagine 8">
            <a:extLst>
              <a:ext uri="{FF2B5EF4-FFF2-40B4-BE49-F238E27FC236}">
                <a16:creationId xmlns:a16="http://schemas.microsoft.com/office/drawing/2014/main" id="{BD8DC722-9987-4818-87BB-87ECB47AA5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7690" y="999850"/>
            <a:ext cx="2262600" cy="2160000"/>
          </a:xfrm>
          <a:prstGeom prst="rect">
            <a:avLst/>
          </a:prstGeom>
        </p:spPr>
      </p:pic>
      <p:pic>
        <p:nvPicPr>
          <p:cNvPr id="12" name="Immagine 11">
            <a:extLst>
              <a:ext uri="{FF2B5EF4-FFF2-40B4-BE49-F238E27FC236}">
                <a16:creationId xmlns:a16="http://schemas.microsoft.com/office/drawing/2014/main" id="{6C12496D-B075-4F05-B99B-58501230EA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2014" y="999850"/>
            <a:ext cx="1940400" cy="2160000"/>
          </a:xfrm>
          <a:prstGeom prst="rect">
            <a:avLst/>
          </a:prstGeom>
        </p:spPr>
      </p:pic>
      <p:pic>
        <p:nvPicPr>
          <p:cNvPr id="14" name="Immagine 13">
            <a:extLst>
              <a:ext uri="{FF2B5EF4-FFF2-40B4-BE49-F238E27FC236}">
                <a16:creationId xmlns:a16="http://schemas.microsoft.com/office/drawing/2014/main" id="{661233D7-5F8B-47DD-9F6A-9AEF0D6E129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9821" y="3486994"/>
            <a:ext cx="3340800" cy="2160000"/>
          </a:xfrm>
          <a:prstGeom prst="rect">
            <a:avLst/>
          </a:prstGeom>
        </p:spPr>
      </p:pic>
      <p:pic>
        <p:nvPicPr>
          <p:cNvPr id="16" name="Immagine 15">
            <a:extLst>
              <a:ext uri="{FF2B5EF4-FFF2-40B4-BE49-F238E27FC236}">
                <a16:creationId xmlns:a16="http://schemas.microsoft.com/office/drawing/2014/main" id="{916594D3-5DAF-4901-9F03-F69589615B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240" y="3499817"/>
            <a:ext cx="1440000" cy="2160000"/>
          </a:xfrm>
          <a:prstGeom prst="rect">
            <a:avLst/>
          </a:prstGeom>
        </p:spPr>
      </p:pic>
      <p:pic>
        <p:nvPicPr>
          <p:cNvPr id="21" name="Immagine 20">
            <a:extLst>
              <a:ext uri="{FF2B5EF4-FFF2-40B4-BE49-F238E27FC236}">
                <a16:creationId xmlns:a16="http://schemas.microsoft.com/office/drawing/2014/main" id="{247A493D-913C-42D2-8A8A-DBACED1EB0F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50676" y="3486994"/>
            <a:ext cx="3173400" cy="2160000"/>
          </a:xfrm>
          <a:prstGeom prst="rect">
            <a:avLst/>
          </a:prstGeom>
        </p:spPr>
      </p:pic>
    </p:spTree>
    <p:extLst>
      <p:ext uri="{BB962C8B-B14F-4D97-AF65-F5344CB8AC3E}">
        <p14:creationId xmlns:p14="http://schemas.microsoft.com/office/powerpoint/2010/main" val="4246271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38</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639226" y="281266"/>
            <a:ext cx="4751301" cy="369332"/>
          </a:xfrm>
          <a:prstGeom prst="rect">
            <a:avLst/>
          </a:prstGeom>
          <a:solidFill>
            <a:srgbClr val="32566C"/>
          </a:solidFill>
          <a:ln>
            <a:solidFill>
              <a:schemeClr val="accent1"/>
            </a:solidFill>
          </a:ln>
        </p:spPr>
        <p:txBody>
          <a:bodyPr wrap="none">
            <a:spAutoFit/>
          </a:bodyPr>
          <a:lstStyle/>
          <a:p>
            <a:r>
              <a:rPr lang="en-US" dirty="0" err="1">
                <a:solidFill>
                  <a:schemeClr val="bg1"/>
                </a:solidFill>
              </a:rPr>
              <a:t>Threephase</a:t>
            </a:r>
            <a:r>
              <a:rPr lang="en-US" dirty="0">
                <a:solidFill>
                  <a:schemeClr val="bg1"/>
                </a:solidFill>
              </a:rPr>
              <a:t> suction unit for pneumatic transport</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1168319" y="5487722"/>
            <a:ext cx="2683601"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With centrifugal pump</a:t>
            </a:r>
            <a:endParaRPr lang="it-IT" dirty="0">
              <a:solidFill>
                <a:schemeClr val="bg1"/>
              </a:solidFill>
            </a:endParaRPr>
          </a:p>
        </p:txBody>
      </p:sp>
      <p:sp>
        <p:nvSpPr>
          <p:cNvPr id="19" name="Rettangolo 18">
            <a:extLst>
              <a:ext uri="{FF2B5EF4-FFF2-40B4-BE49-F238E27FC236}">
                <a16:creationId xmlns:a16="http://schemas.microsoft.com/office/drawing/2014/main" id="{2D8CD5C8-2E63-4D1F-AE59-4E0CCD8EBBCE}"/>
              </a:ext>
            </a:extLst>
          </p:cNvPr>
          <p:cNvSpPr/>
          <p:nvPr/>
        </p:nvSpPr>
        <p:spPr>
          <a:xfrm>
            <a:off x="5510679" y="5487722"/>
            <a:ext cx="3176121" cy="369332"/>
          </a:xfrm>
          <a:prstGeom prst="rect">
            <a:avLst/>
          </a:prstGeom>
          <a:solidFill>
            <a:srgbClr val="32566C"/>
          </a:solidFill>
          <a:ln>
            <a:solidFill>
              <a:schemeClr val="accent1"/>
            </a:solidFill>
          </a:ln>
        </p:spPr>
        <p:txBody>
          <a:bodyPr wrap="square">
            <a:spAutoFit/>
          </a:bodyPr>
          <a:lstStyle/>
          <a:p>
            <a:pPr algn="ctr"/>
            <a:r>
              <a:rPr lang="it-IT" dirty="0">
                <a:solidFill>
                  <a:schemeClr val="bg1"/>
                </a:solidFill>
              </a:rPr>
              <a:t>With </a:t>
            </a:r>
            <a:r>
              <a:rPr lang="it-IT" dirty="0" err="1">
                <a:solidFill>
                  <a:schemeClr val="bg1"/>
                </a:solidFill>
              </a:rPr>
              <a:t>lobe</a:t>
            </a:r>
            <a:r>
              <a:rPr lang="it-IT" dirty="0">
                <a:solidFill>
                  <a:schemeClr val="bg1"/>
                </a:solidFill>
              </a:rPr>
              <a:t> or vane pump</a:t>
            </a:r>
          </a:p>
        </p:txBody>
      </p:sp>
      <p:pic>
        <p:nvPicPr>
          <p:cNvPr id="13" name="Immagine 12">
            <a:extLst>
              <a:ext uri="{FF2B5EF4-FFF2-40B4-BE49-F238E27FC236}">
                <a16:creationId xmlns:a16="http://schemas.microsoft.com/office/drawing/2014/main" id="{17D37699-149D-43A3-992E-E9438639CBB6}"/>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56024"/>
          <a:stretch/>
        </p:blipFill>
        <p:spPr bwMode="auto">
          <a:xfrm>
            <a:off x="611560" y="980728"/>
            <a:ext cx="4295197" cy="4320000"/>
          </a:xfrm>
          <a:prstGeom prst="rect">
            <a:avLst/>
          </a:prstGeom>
          <a:noFill/>
          <a:ln>
            <a:noFill/>
          </a:ln>
        </p:spPr>
      </p:pic>
      <p:pic>
        <p:nvPicPr>
          <p:cNvPr id="14" name="Immagine 13">
            <a:extLst>
              <a:ext uri="{FF2B5EF4-FFF2-40B4-BE49-F238E27FC236}">
                <a16:creationId xmlns:a16="http://schemas.microsoft.com/office/drawing/2014/main" id="{CE57992D-8F0E-458E-A592-1714D37DD058}"/>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0978"/>
          <a:stretch/>
        </p:blipFill>
        <p:spPr bwMode="auto">
          <a:xfrm>
            <a:off x="5182723" y="836712"/>
            <a:ext cx="3493733" cy="3960000"/>
          </a:xfrm>
          <a:prstGeom prst="rect">
            <a:avLst/>
          </a:prstGeom>
          <a:noFill/>
          <a:ln>
            <a:noFill/>
          </a:ln>
        </p:spPr>
      </p:pic>
    </p:spTree>
    <p:extLst>
      <p:ext uri="{BB962C8B-B14F-4D97-AF65-F5344CB8AC3E}">
        <p14:creationId xmlns:p14="http://schemas.microsoft.com/office/powerpoint/2010/main" val="1761545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39</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639226" y="281266"/>
            <a:ext cx="4730334" cy="369332"/>
          </a:xfrm>
          <a:prstGeom prst="rect">
            <a:avLst/>
          </a:prstGeom>
          <a:solidFill>
            <a:srgbClr val="32566C"/>
          </a:solidFill>
          <a:ln>
            <a:solidFill>
              <a:schemeClr val="accent1"/>
            </a:solidFill>
          </a:ln>
        </p:spPr>
        <p:txBody>
          <a:bodyPr wrap="none">
            <a:spAutoFit/>
          </a:bodyPr>
          <a:lstStyle/>
          <a:p>
            <a:r>
              <a:rPr lang="en-US" dirty="0" err="1">
                <a:solidFill>
                  <a:schemeClr val="bg1"/>
                </a:solidFill>
              </a:rPr>
              <a:t>Threephase</a:t>
            </a:r>
            <a:r>
              <a:rPr lang="en-US" dirty="0">
                <a:solidFill>
                  <a:schemeClr val="bg1"/>
                </a:solidFill>
              </a:rPr>
              <a:t> suction unit for pneumatic transport</a:t>
            </a:r>
            <a:endParaRPr lang="it-IT" dirty="0">
              <a:solidFill>
                <a:schemeClr val="bg1"/>
              </a:solidFill>
            </a:endParaRPr>
          </a:p>
        </p:txBody>
      </p:sp>
      <p:pic>
        <p:nvPicPr>
          <p:cNvPr id="3" name="Immagine 2">
            <a:extLst>
              <a:ext uri="{FF2B5EF4-FFF2-40B4-BE49-F238E27FC236}">
                <a16:creationId xmlns:a16="http://schemas.microsoft.com/office/drawing/2014/main" id="{51CA6B71-F4F8-496F-82D0-3D00C63E20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923" y="1058936"/>
            <a:ext cx="2199600" cy="2160000"/>
          </a:xfrm>
          <a:prstGeom prst="rect">
            <a:avLst/>
          </a:prstGeom>
        </p:spPr>
      </p:pic>
      <p:pic>
        <p:nvPicPr>
          <p:cNvPr id="9" name="Immagine 8">
            <a:extLst>
              <a:ext uri="{FF2B5EF4-FFF2-40B4-BE49-F238E27FC236}">
                <a16:creationId xmlns:a16="http://schemas.microsoft.com/office/drawing/2014/main" id="{AC8528D1-7A20-44B1-ACC3-84CA06B0F3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9603" y="1058936"/>
            <a:ext cx="1458000" cy="2160000"/>
          </a:xfrm>
          <a:prstGeom prst="rect">
            <a:avLst/>
          </a:prstGeom>
        </p:spPr>
      </p:pic>
      <p:pic>
        <p:nvPicPr>
          <p:cNvPr id="12" name="Immagine 11">
            <a:extLst>
              <a:ext uri="{FF2B5EF4-FFF2-40B4-BE49-F238E27FC236}">
                <a16:creationId xmlns:a16="http://schemas.microsoft.com/office/drawing/2014/main" id="{704D6BED-37D1-47B5-BAFA-2F5C627093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44659" y="1047355"/>
            <a:ext cx="2151000" cy="2160000"/>
          </a:xfrm>
          <a:prstGeom prst="rect">
            <a:avLst/>
          </a:prstGeom>
        </p:spPr>
      </p:pic>
      <p:pic>
        <p:nvPicPr>
          <p:cNvPr id="16" name="Immagine 15">
            <a:extLst>
              <a:ext uri="{FF2B5EF4-FFF2-40B4-BE49-F238E27FC236}">
                <a16:creationId xmlns:a16="http://schemas.microsoft.com/office/drawing/2014/main" id="{295733F9-A5CE-490C-B159-419FC9AFBF4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1066" y="1058936"/>
            <a:ext cx="1366200" cy="2160000"/>
          </a:xfrm>
          <a:prstGeom prst="rect">
            <a:avLst/>
          </a:prstGeom>
        </p:spPr>
      </p:pic>
      <p:pic>
        <p:nvPicPr>
          <p:cNvPr id="20" name="Immagine 19">
            <a:extLst>
              <a:ext uri="{FF2B5EF4-FFF2-40B4-BE49-F238E27FC236}">
                <a16:creationId xmlns:a16="http://schemas.microsoft.com/office/drawing/2014/main" id="{EFEC89D5-166D-467D-AF33-E4BAB9CB12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3568" y="3563310"/>
            <a:ext cx="2746800" cy="2160000"/>
          </a:xfrm>
          <a:prstGeom prst="rect">
            <a:avLst/>
          </a:prstGeom>
        </p:spPr>
      </p:pic>
      <p:pic>
        <p:nvPicPr>
          <p:cNvPr id="22" name="Immagine 21">
            <a:extLst>
              <a:ext uri="{FF2B5EF4-FFF2-40B4-BE49-F238E27FC236}">
                <a16:creationId xmlns:a16="http://schemas.microsoft.com/office/drawing/2014/main" id="{4CCAE57E-539F-4DC9-93CB-B69D990E8B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68990" y="3573256"/>
            <a:ext cx="2440800" cy="2160000"/>
          </a:xfrm>
          <a:prstGeom prst="rect">
            <a:avLst/>
          </a:prstGeom>
        </p:spPr>
      </p:pic>
      <p:pic>
        <p:nvPicPr>
          <p:cNvPr id="25" name="Immagine 24">
            <a:extLst>
              <a:ext uri="{FF2B5EF4-FFF2-40B4-BE49-F238E27FC236}">
                <a16:creationId xmlns:a16="http://schemas.microsoft.com/office/drawing/2014/main" id="{F086D833-45C1-4F9D-BFF9-8CFF391F383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55229" y="3573256"/>
            <a:ext cx="2793600" cy="2160000"/>
          </a:xfrm>
          <a:prstGeom prst="rect">
            <a:avLst/>
          </a:prstGeom>
        </p:spPr>
      </p:pic>
    </p:spTree>
    <p:extLst>
      <p:ext uri="{BB962C8B-B14F-4D97-AF65-F5344CB8AC3E}">
        <p14:creationId xmlns:p14="http://schemas.microsoft.com/office/powerpoint/2010/main" val="649259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40</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08776" y="301298"/>
            <a:ext cx="4663136" cy="369332"/>
          </a:xfrm>
          <a:prstGeom prst="rect">
            <a:avLst/>
          </a:prstGeom>
          <a:solidFill>
            <a:srgbClr val="32566C"/>
          </a:solidFill>
          <a:ln>
            <a:solidFill>
              <a:schemeClr val="accent1"/>
            </a:solidFill>
          </a:ln>
        </p:spPr>
        <p:txBody>
          <a:bodyPr wrap="none">
            <a:spAutoFit/>
          </a:bodyPr>
          <a:lstStyle/>
          <a:p>
            <a:r>
              <a:rPr lang="en-US" dirty="0">
                <a:solidFill>
                  <a:schemeClr val="bg1"/>
                </a:solidFill>
              </a:rPr>
              <a:t>Product intake hoppers for pneumatic transport</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964688" y="5749203"/>
            <a:ext cx="1445693"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Basic model </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3350158" y="5661248"/>
            <a:ext cx="2589994"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version with base on load cells</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228183" y="5667297"/>
            <a:ext cx="2441519"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version hung on load cells</a:t>
            </a:r>
            <a:endParaRPr lang="it-IT" dirty="0">
              <a:solidFill>
                <a:schemeClr val="bg1"/>
              </a:solidFill>
            </a:endParaRPr>
          </a:p>
        </p:txBody>
      </p:sp>
      <p:pic>
        <p:nvPicPr>
          <p:cNvPr id="18" name="Immagine 17">
            <a:extLst>
              <a:ext uri="{FF2B5EF4-FFF2-40B4-BE49-F238E27FC236}">
                <a16:creationId xmlns:a16="http://schemas.microsoft.com/office/drawing/2014/main" id="{9A7F89D0-4CD1-406C-AB1F-4C27F5A74E8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149" t="2301" r="78257" b="17077"/>
          <a:stretch/>
        </p:blipFill>
        <p:spPr bwMode="auto">
          <a:xfrm>
            <a:off x="539552" y="693256"/>
            <a:ext cx="2750926" cy="5040000"/>
          </a:xfrm>
          <a:prstGeom prst="rect">
            <a:avLst/>
          </a:prstGeom>
          <a:noFill/>
          <a:ln>
            <a:noFill/>
          </a:ln>
        </p:spPr>
      </p:pic>
      <p:pic>
        <p:nvPicPr>
          <p:cNvPr id="19" name="Immagine 18">
            <a:extLst>
              <a:ext uri="{FF2B5EF4-FFF2-40B4-BE49-F238E27FC236}">
                <a16:creationId xmlns:a16="http://schemas.microsoft.com/office/drawing/2014/main" id="{C658B011-B5A2-4335-BAB5-77B4FF22CEB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9186" r="41621" b="14879"/>
          <a:stretch/>
        </p:blipFill>
        <p:spPr bwMode="auto">
          <a:xfrm>
            <a:off x="3198127" y="548680"/>
            <a:ext cx="2842413" cy="5040000"/>
          </a:xfrm>
          <a:prstGeom prst="rect">
            <a:avLst/>
          </a:prstGeom>
          <a:noFill/>
          <a:ln>
            <a:noFill/>
          </a:ln>
        </p:spPr>
      </p:pic>
      <p:pic>
        <p:nvPicPr>
          <p:cNvPr id="20" name="Immagine 19">
            <a:extLst>
              <a:ext uri="{FF2B5EF4-FFF2-40B4-BE49-F238E27FC236}">
                <a16:creationId xmlns:a16="http://schemas.microsoft.com/office/drawing/2014/main" id="{5E24C829-C701-4F2C-B71E-D676507355A2}"/>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6304" t="28707" r="1525" b="22545"/>
          <a:stretch/>
        </p:blipFill>
        <p:spPr bwMode="auto">
          <a:xfrm>
            <a:off x="5832288" y="2349200"/>
            <a:ext cx="3276216" cy="2880000"/>
          </a:xfrm>
          <a:prstGeom prst="rect">
            <a:avLst/>
          </a:prstGeom>
          <a:noFill/>
          <a:ln>
            <a:noFill/>
          </a:ln>
        </p:spPr>
      </p:pic>
    </p:spTree>
    <p:extLst>
      <p:ext uri="{BB962C8B-B14F-4D97-AF65-F5344CB8AC3E}">
        <p14:creationId xmlns:p14="http://schemas.microsoft.com/office/powerpoint/2010/main" val="1161893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41</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08776" y="301298"/>
            <a:ext cx="4666919" cy="369332"/>
          </a:xfrm>
          <a:prstGeom prst="rect">
            <a:avLst/>
          </a:prstGeom>
          <a:solidFill>
            <a:srgbClr val="32566C"/>
          </a:solidFill>
          <a:ln>
            <a:solidFill>
              <a:schemeClr val="accent1"/>
            </a:solidFill>
          </a:ln>
        </p:spPr>
        <p:txBody>
          <a:bodyPr wrap="none">
            <a:spAutoFit/>
          </a:bodyPr>
          <a:lstStyle/>
          <a:p>
            <a:r>
              <a:rPr lang="en-US" dirty="0">
                <a:solidFill>
                  <a:schemeClr val="bg1"/>
                </a:solidFill>
              </a:rPr>
              <a:t>Product intake hoppers for pneumatic transport</a:t>
            </a:r>
            <a:endParaRPr lang="it-IT" dirty="0">
              <a:solidFill>
                <a:schemeClr val="bg1"/>
              </a:solidFill>
            </a:endParaRPr>
          </a:p>
        </p:txBody>
      </p:sp>
      <p:pic>
        <p:nvPicPr>
          <p:cNvPr id="3" name="Immagine 2">
            <a:extLst>
              <a:ext uri="{FF2B5EF4-FFF2-40B4-BE49-F238E27FC236}">
                <a16:creationId xmlns:a16="http://schemas.microsoft.com/office/drawing/2014/main" id="{3D081046-9442-4A99-80F2-E473416144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9438" y="1127013"/>
            <a:ext cx="1422000" cy="2160000"/>
          </a:xfrm>
          <a:prstGeom prst="rect">
            <a:avLst/>
          </a:prstGeom>
        </p:spPr>
      </p:pic>
      <p:pic>
        <p:nvPicPr>
          <p:cNvPr id="9" name="Immagine 8">
            <a:extLst>
              <a:ext uri="{FF2B5EF4-FFF2-40B4-BE49-F238E27FC236}">
                <a16:creationId xmlns:a16="http://schemas.microsoft.com/office/drawing/2014/main" id="{6238A6E9-C298-4D61-8C9D-89165BB7A5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09200" y="1135543"/>
            <a:ext cx="2577600" cy="2160000"/>
          </a:xfrm>
          <a:prstGeom prst="rect">
            <a:avLst/>
          </a:prstGeom>
        </p:spPr>
      </p:pic>
      <p:pic>
        <p:nvPicPr>
          <p:cNvPr id="12" name="Immagine 11">
            <a:extLst>
              <a:ext uri="{FF2B5EF4-FFF2-40B4-BE49-F238E27FC236}">
                <a16:creationId xmlns:a16="http://schemas.microsoft.com/office/drawing/2014/main" id="{3411B6BE-5F90-4CD0-9D8B-5BC42EF3CF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937" y="1124744"/>
            <a:ext cx="1886400" cy="2160000"/>
          </a:xfrm>
          <a:prstGeom prst="rect">
            <a:avLst/>
          </a:prstGeom>
        </p:spPr>
      </p:pic>
      <p:pic>
        <p:nvPicPr>
          <p:cNvPr id="14" name="Immagine 13">
            <a:extLst>
              <a:ext uri="{FF2B5EF4-FFF2-40B4-BE49-F238E27FC236}">
                <a16:creationId xmlns:a16="http://schemas.microsoft.com/office/drawing/2014/main" id="{CC0A8918-D717-4309-B19A-CF78322026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31959" y="1142667"/>
            <a:ext cx="1413000" cy="2160000"/>
          </a:xfrm>
          <a:prstGeom prst="rect">
            <a:avLst/>
          </a:prstGeom>
        </p:spPr>
      </p:pic>
      <p:pic>
        <p:nvPicPr>
          <p:cNvPr id="16" name="Immagine 15">
            <a:extLst>
              <a:ext uri="{FF2B5EF4-FFF2-40B4-BE49-F238E27FC236}">
                <a16:creationId xmlns:a16="http://schemas.microsoft.com/office/drawing/2014/main" id="{89E4D097-780E-4093-B93D-4684558EC96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7316" y="3588906"/>
            <a:ext cx="1639800" cy="2160000"/>
          </a:xfrm>
          <a:prstGeom prst="rect">
            <a:avLst/>
          </a:prstGeom>
        </p:spPr>
      </p:pic>
      <p:pic>
        <p:nvPicPr>
          <p:cNvPr id="27" name="Immagine 26">
            <a:extLst>
              <a:ext uri="{FF2B5EF4-FFF2-40B4-BE49-F238E27FC236}">
                <a16:creationId xmlns:a16="http://schemas.microsoft.com/office/drawing/2014/main" id="{1FA9CA4C-DE1B-450A-802B-CD59B638E2E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55787" y="3609359"/>
            <a:ext cx="3157200" cy="2160000"/>
          </a:xfrm>
          <a:prstGeom prst="rect">
            <a:avLst/>
          </a:prstGeom>
        </p:spPr>
      </p:pic>
      <p:pic>
        <p:nvPicPr>
          <p:cNvPr id="29" name="Immagine 28">
            <a:extLst>
              <a:ext uri="{FF2B5EF4-FFF2-40B4-BE49-F238E27FC236}">
                <a16:creationId xmlns:a16="http://schemas.microsoft.com/office/drawing/2014/main" id="{A3857CCC-8BA4-49D2-9CA2-7C1F22D4F8E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30337" y="3609359"/>
            <a:ext cx="2626200" cy="2160000"/>
          </a:xfrm>
          <a:prstGeom prst="rect">
            <a:avLst/>
          </a:prstGeom>
        </p:spPr>
      </p:pic>
    </p:spTree>
    <p:extLst>
      <p:ext uri="{BB962C8B-B14F-4D97-AF65-F5344CB8AC3E}">
        <p14:creationId xmlns:p14="http://schemas.microsoft.com/office/powerpoint/2010/main" val="4003586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42</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419872" y="270115"/>
            <a:ext cx="4509568" cy="369332"/>
          </a:xfrm>
          <a:prstGeom prst="rect">
            <a:avLst/>
          </a:prstGeom>
          <a:solidFill>
            <a:srgbClr val="32566C"/>
          </a:solidFill>
          <a:ln>
            <a:solidFill>
              <a:schemeClr val="accent1"/>
            </a:solidFill>
          </a:ln>
        </p:spPr>
        <p:txBody>
          <a:bodyPr wrap="none">
            <a:spAutoFit/>
          </a:bodyPr>
          <a:lstStyle/>
          <a:p>
            <a:r>
              <a:rPr lang="en-US" dirty="0">
                <a:solidFill>
                  <a:schemeClr val="bg1"/>
                </a:solidFill>
              </a:rPr>
              <a:t>Flat bottom extractor and extracting hoppers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515922" y="2513163"/>
            <a:ext cx="2520280" cy="369332"/>
          </a:xfrm>
          <a:prstGeom prst="rect">
            <a:avLst/>
          </a:prstGeom>
          <a:solidFill>
            <a:srgbClr val="32566C"/>
          </a:solidFill>
          <a:ln>
            <a:solidFill>
              <a:schemeClr val="accent1"/>
            </a:solidFill>
          </a:ln>
        </p:spPr>
        <p:txBody>
          <a:bodyPr wrap="square">
            <a:spAutoFit/>
          </a:bodyPr>
          <a:lstStyle/>
          <a:p>
            <a:pPr algn="ctr"/>
            <a:r>
              <a:rPr lang="it-IT" dirty="0" err="1">
                <a:solidFill>
                  <a:schemeClr val="bg1"/>
                </a:solidFill>
              </a:rPr>
              <a:t>Flat</a:t>
            </a:r>
            <a:r>
              <a:rPr lang="it-IT" dirty="0">
                <a:solidFill>
                  <a:schemeClr val="bg1"/>
                </a:solidFill>
              </a:rPr>
              <a:t> bottom </a:t>
            </a:r>
            <a:r>
              <a:rPr lang="it-IT" dirty="0" err="1">
                <a:solidFill>
                  <a:schemeClr val="bg1"/>
                </a:solidFill>
              </a:rPr>
              <a:t>extractor</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515922" y="5830000"/>
            <a:ext cx="2520280" cy="369332"/>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Flat bottom hopper</a:t>
            </a:r>
            <a:endParaRPr lang="it-IT" dirty="0">
              <a:solidFill>
                <a:schemeClr val="bg1"/>
              </a:solidFill>
            </a:endParaRPr>
          </a:p>
        </p:txBody>
      </p:sp>
      <p:pic>
        <p:nvPicPr>
          <p:cNvPr id="16" name="Immagine 15">
            <a:extLst>
              <a:ext uri="{FF2B5EF4-FFF2-40B4-BE49-F238E27FC236}">
                <a16:creationId xmlns:a16="http://schemas.microsoft.com/office/drawing/2014/main" id="{1C8C61AE-CEFC-4D30-98E1-F783B133FFE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7007" t="37525" r="71230" b="21468"/>
          <a:stretch/>
        </p:blipFill>
        <p:spPr bwMode="auto">
          <a:xfrm>
            <a:off x="988096" y="997025"/>
            <a:ext cx="1786101" cy="1476229"/>
          </a:xfrm>
          <a:prstGeom prst="rect">
            <a:avLst/>
          </a:prstGeom>
          <a:noFill/>
          <a:ln>
            <a:noFill/>
          </a:ln>
        </p:spPr>
      </p:pic>
      <p:pic>
        <p:nvPicPr>
          <p:cNvPr id="20" name="Immagine 19">
            <a:extLst>
              <a:ext uri="{FF2B5EF4-FFF2-40B4-BE49-F238E27FC236}">
                <a16:creationId xmlns:a16="http://schemas.microsoft.com/office/drawing/2014/main" id="{C0367C74-1EB9-4264-AEDD-55F6A743B6AA}"/>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2845" t="10120" r="8201" b="7870"/>
          <a:stretch/>
        </p:blipFill>
        <p:spPr bwMode="auto">
          <a:xfrm>
            <a:off x="474335" y="2750496"/>
            <a:ext cx="2376262" cy="2952328"/>
          </a:xfrm>
          <a:prstGeom prst="rect">
            <a:avLst/>
          </a:prstGeom>
          <a:noFill/>
          <a:ln>
            <a:noFill/>
          </a:ln>
        </p:spPr>
      </p:pic>
      <p:pic>
        <p:nvPicPr>
          <p:cNvPr id="6" name="Immagine 5">
            <a:extLst>
              <a:ext uri="{FF2B5EF4-FFF2-40B4-BE49-F238E27FC236}">
                <a16:creationId xmlns:a16="http://schemas.microsoft.com/office/drawing/2014/main" id="{A8833716-F827-4F8A-A701-6189C38E51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1444" y="1269000"/>
            <a:ext cx="2291250" cy="2340000"/>
          </a:xfrm>
          <a:prstGeom prst="rect">
            <a:avLst/>
          </a:prstGeom>
        </p:spPr>
      </p:pic>
      <p:pic>
        <p:nvPicPr>
          <p:cNvPr id="13" name="Immagine 12">
            <a:extLst>
              <a:ext uri="{FF2B5EF4-FFF2-40B4-BE49-F238E27FC236}">
                <a16:creationId xmlns:a16="http://schemas.microsoft.com/office/drawing/2014/main" id="{0382AACD-015D-45E1-9EEC-1F63CFAFEE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79891" y="1255318"/>
            <a:ext cx="3118050" cy="2340000"/>
          </a:xfrm>
          <a:prstGeom prst="rect">
            <a:avLst/>
          </a:prstGeom>
        </p:spPr>
      </p:pic>
      <p:pic>
        <p:nvPicPr>
          <p:cNvPr id="15" name="Immagine 14">
            <a:extLst>
              <a:ext uri="{FF2B5EF4-FFF2-40B4-BE49-F238E27FC236}">
                <a16:creationId xmlns:a16="http://schemas.microsoft.com/office/drawing/2014/main" id="{6B141A7A-9DE5-402A-8399-93D74A4DA6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25986" y="3817816"/>
            <a:ext cx="2867400" cy="2160000"/>
          </a:xfrm>
          <a:prstGeom prst="rect">
            <a:avLst/>
          </a:prstGeom>
        </p:spPr>
      </p:pic>
      <p:pic>
        <p:nvPicPr>
          <p:cNvPr id="24" name="Immagine 23">
            <a:extLst>
              <a:ext uri="{FF2B5EF4-FFF2-40B4-BE49-F238E27FC236}">
                <a16:creationId xmlns:a16="http://schemas.microsoft.com/office/drawing/2014/main" id="{89B8FE6C-DD7A-4538-9D53-0723CC86F7F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04509" y="3817816"/>
            <a:ext cx="2694600" cy="2160000"/>
          </a:xfrm>
          <a:prstGeom prst="rect">
            <a:avLst/>
          </a:prstGeom>
        </p:spPr>
      </p:pic>
    </p:spTree>
    <p:extLst>
      <p:ext uri="{BB962C8B-B14F-4D97-AF65-F5344CB8AC3E}">
        <p14:creationId xmlns:p14="http://schemas.microsoft.com/office/powerpoint/2010/main" val="2854996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43</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466795" y="301298"/>
            <a:ext cx="2396297" cy="369332"/>
          </a:xfrm>
          <a:prstGeom prst="rect">
            <a:avLst/>
          </a:prstGeom>
          <a:solidFill>
            <a:srgbClr val="32566C"/>
          </a:solidFill>
          <a:ln>
            <a:solidFill>
              <a:schemeClr val="accent1"/>
            </a:solidFill>
          </a:ln>
        </p:spPr>
        <p:txBody>
          <a:bodyPr wrap="none">
            <a:spAutoFit/>
          </a:bodyPr>
          <a:lstStyle/>
          <a:p>
            <a:r>
              <a:rPr lang="en-US" dirty="0">
                <a:solidFill>
                  <a:schemeClr val="bg1"/>
                </a:solidFill>
              </a:rPr>
              <a:t>Bags emptying stations </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1120784" y="5338680"/>
            <a:ext cx="1445693"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Basic model </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3551407" y="5360755"/>
            <a:ext cx="2589994" cy="369332"/>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Version with cabin</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6300192" y="5230941"/>
            <a:ext cx="2664297"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Version with extractor hood and integrated filter</a:t>
            </a:r>
            <a:endParaRPr lang="it-IT" dirty="0">
              <a:solidFill>
                <a:schemeClr val="bg1"/>
              </a:solidFill>
            </a:endParaRPr>
          </a:p>
        </p:txBody>
      </p:sp>
      <p:pic>
        <p:nvPicPr>
          <p:cNvPr id="14" name="Immagine 13">
            <a:extLst>
              <a:ext uri="{FF2B5EF4-FFF2-40B4-BE49-F238E27FC236}">
                <a16:creationId xmlns:a16="http://schemas.microsoft.com/office/drawing/2014/main" id="{CBB8E0AE-0246-4900-B2A8-6F7DF87E50B8}"/>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559" t="18786" r="76169" b="30290"/>
          <a:stretch/>
        </p:blipFill>
        <p:spPr bwMode="auto">
          <a:xfrm>
            <a:off x="220698" y="1770087"/>
            <a:ext cx="3582504" cy="3600000"/>
          </a:xfrm>
          <a:prstGeom prst="rect">
            <a:avLst/>
          </a:prstGeom>
          <a:noFill/>
          <a:ln>
            <a:noFill/>
          </a:ln>
          <a:extLst>
            <a:ext uri="{53640926-AAD7-44D8-BBD7-CCE9431645EC}">
              <a14:shadowObscured xmlns:a14="http://schemas.microsoft.com/office/drawing/2010/main"/>
            </a:ext>
          </a:extLst>
        </p:spPr>
      </p:pic>
      <p:pic>
        <p:nvPicPr>
          <p:cNvPr id="15" name="Immagine 14">
            <a:extLst>
              <a:ext uri="{FF2B5EF4-FFF2-40B4-BE49-F238E27FC236}">
                <a16:creationId xmlns:a16="http://schemas.microsoft.com/office/drawing/2014/main" id="{B27EEA6F-CAC4-4259-8D9D-EC602E88984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7947" t="18014" r="43105" b="24638"/>
          <a:stretch/>
        </p:blipFill>
        <p:spPr bwMode="auto">
          <a:xfrm>
            <a:off x="3131840" y="1266071"/>
            <a:ext cx="3270641" cy="3960000"/>
          </a:xfrm>
          <a:prstGeom prst="rect">
            <a:avLst/>
          </a:prstGeom>
          <a:noFill/>
          <a:ln>
            <a:noFill/>
          </a:ln>
          <a:extLst>
            <a:ext uri="{53640926-AAD7-44D8-BBD7-CCE9431645EC}">
              <a14:shadowObscured xmlns:a14="http://schemas.microsoft.com/office/drawing/2010/main"/>
            </a:ext>
          </a:extLst>
        </p:spPr>
      </p:pic>
      <p:pic>
        <p:nvPicPr>
          <p:cNvPr id="16" name="Immagine 15">
            <a:extLst>
              <a:ext uri="{FF2B5EF4-FFF2-40B4-BE49-F238E27FC236}">
                <a16:creationId xmlns:a16="http://schemas.microsoft.com/office/drawing/2014/main" id="{75F20F02-8125-49CE-9E4A-8E78814222E0}"/>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5204" t="9981" r="6486" b="24638"/>
          <a:stretch/>
        </p:blipFill>
        <p:spPr bwMode="auto">
          <a:xfrm>
            <a:off x="6084168" y="1266071"/>
            <a:ext cx="2772308" cy="3960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92789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44</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466795" y="301298"/>
            <a:ext cx="2396297" cy="369332"/>
          </a:xfrm>
          <a:prstGeom prst="rect">
            <a:avLst/>
          </a:prstGeom>
          <a:solidFill>
            <a:srgbClr val="32566C"/>
          </a:solidFill>
          <a:ln>
            <a:solidFill>
              <a:schemeClr val="accent1"/>
            </a:solidFill>
          </a:ln>
        </p:spPr>
        <p:txBody>
          <a:bodyPr wrap="none">
            <a:spAutoFit/>
          </a:bodyPr>
          <a:lstStyle/>
          <a:p>
            <a:r>
              <a:rPr lang="en-US" dirty="0">
                <a:solidFill>
                  <a:schemeClr val="bg1"/>
                </a:solidFill>
              </a:rPr>
              <a:t>Bags emptying stations </a:t>
            </a:r>
            <a:endParaRPr lang="it-IT" dirty="0">
              <a:solidFill>
                <a:schemeClr val="bg1"/>
              </a:solidFill>
            </a:endParaRPr>
          </a:p>
        </p:txBody>
      </p:sp>
      <p:pic>
        <p:nvPicPr>
          <p:cNvPr id="3" name="Immagine 2">
            <a:extLst>
              <a:ext uri="{FF2B5EF4-FFF2-40B4-BE49-F238E27FC236}">
                <a16:creationId xmlns:a16="http://schemas.microsoft.com/office/drawing/2014/main" id="{D7660673-D63D-4C71-BD5C-94392E1DB9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2692" y="1019586"/>
            <a:ext cx="2133000" cy="2160000"/>
          </a:xfrm>
          <a:prstGeom prst="rect">
            <a:avLst/>
          </a:prstGeom>
        </p:spPr>
      </p:pic>
      <p:pic>
        <p:nvPicPr>
          <p:cNvPr id="9" name="Immagine 8">
            <a:extLst>
              <a:ext uri="{FF2B5EF4-FFF2-40B4-BE49-F238E27FC236}">
                <a16:creationId xmlns:a16="http://schemas.microsoft.com/office/drawing/2014/main" id="{A9FC62A9-9A75-40FA-B314-E42E9CB4E5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5996" y="1001578"/>
            <a:ext cx="3600000" cy="2160000"/>
          </a:xfrm>
          <a:prstGeom prst="rect">
            <a:avLst/>
          </a:prstGeom>
        </p:spPr>
      </p:pic>
      <p:pic>
        <p:nvPicPr>
          <p:cNvPr id="12" name="Immagine 11">
            <a:extLst>
              <a:ext uri="{FF2B5EF4-FFF2-40B4-BE49-F238E27FC236}">
                <a16:creationId xmlns:a16="http://schemas.microsoft.com/office/drawing/2014/main" id="{A35CFDCF-C2CE-4C18-A98B-BC3185C7E6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428" y="3462131"/>
            <a:ext cx="1393200" cy="2160000"/>
          </a:xfrm>
          <a:prstGeom prst="rect">
            <a:avLst/>
          </a:prstGeom>
        </p:spPr>
      </p:pic>
      <p:pic>
        <p:nvPicPr>
          <p:cNvPr id="18" name="Immagine 17">
            <a:extLst>
              <a:ext uri="{FF2B5EF4-FFF2-40B4-BE49-F238E27FC236}">
                <a16:creationId xmlns:a16="http://schemas.microsoft.com/office/drawing/2014/main" id="{E1E6E0F5-53D2-43AB-B7F5-53252957CCE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72560" y="3492526"/>
            <a:ext cx="1206000" cy="2160000"/>
          </a:xfrm>
          <a:prstGeom prst="rect">
            <a:avLst/>
          </a:prstGeom>
        </p:spPr>
      </p:pic>
      <p:pic>
        <p:nvPicPr>
          <p:cNvPr id="20" name="Immagine 19">
            <a:extLst>
              <a:ext uri="{FF2B5EF4-FFF2-40B4-BE49-F238E27FC236}">
                <a16:creationId xmlns:a16="http://schemas.microsoft.com/office/drawing/2014/main" id="{560F080E-9409-4A88-918D-870B663E4AB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25129" y="3473282"/>
            <a:ext cx="1555200" cy="2160000"/>
          </a:xfrm>
          <a:prstGeom prst="rect">
            <a:avLst/>
          </a:prstGeom>
        </p:spPr>
      </p:pic>
      <p:pic>
        <p:nvPicPr>
          <p:cNvPr id="22" name="Immagine 21">
            <a:extLst>
              <a:ext uri="{FF2B5EF4-FFF2-40B4-BE49-F238E27FC236}">
                <a16:creationId xmlns:a16="http://schemas.microsoft.com/office/drawing/2014/main" id="{B49F3BE6-60D0-442F-A6CA-1776EDD27CB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51931" y="3496411"/>
            <a:ext cx="1241005" cy="2160000"/>
          </a:xfrm>
          <a:prstGeom prst="rect">
            <a:avLst/>
          </a:prstGeom>
        </p:spPr>
      </p:pic>
      <p:pic>
        <p:nvPicPr>
          <p:cNvPr id="29" name="Immagine 28">
            <a:extLst>
              <a:ext uri="{FF2B5EF4-FFF2-40B4-BE49-F238E27FC236}">
                <a16:creationId xmlns:a16="http://schemas.microsoft.com/office/drawing/2014/main" id="{AFC078EE-D7C9-44A4-8915-D20B02E2BFF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60996" y="3495252"/>
            <a:ext cx="1845000" cy="2160000"/>
          </a:xfrm>
          <a:prstGeom prst="rect">
            <a:avLst/>
          </a:prstGeom>
        </p:spPr>
      </p:pic>
      <p:pic>
        <p:nvPicPr>
          <p:cNvPr id="31" name="Immagine 30">
            <a:extLst>
              <a:ext uri="{FF2B5EF4-FFF2-40B4-BE49-F238E27FC236}">
                <a16:creationId xmlns:a16="http://schemas.microsoft.com/office/drawing/2014/main" id="{E6899C6B-5D74-4F49-B9F6-C8DF2B9A76D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5053" y="1001578"/>
            <a:ext cx="1713600" cy="2160000"/>
          </a:xfrm>
          <a:prstGeom prst="rect">
            <a:avLst/>
          </a:prstGeom>
        </p:spPr>
      </p:pic>
    </p:spTree>
    <p:extLst>
      <p:ext uri="{BB962C8B-B14F-4D97-AF65-F5344CB8AC3E}">
        <p14:creationId xmlns:p14="http://schemas.microsoft.com/office/powerpoint/2010/main" val="806545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45</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466795" y="301298"/>
            <a:ext cx="2660793" cy="369332"/>
          </a:xfrm>
          <a:prstGeom prst="rect">
            <a:avLst/>
          </a:prstGeom>
          <a:solidFill>
            <a:srgbClr val="32566C"/>
          </a:solidFill>
          <a:ln>
            <a:solidFill>
              <a:schemeClr val="accent1"/>
            </a:solidFill>
          </a:ln>
        </p:spPr>
        <p:txBody>
          <a:bodyPr wrap="none">
            <a:spAutoFit/>
          </a:bodyPr>
          <a:lstStyle/>
          <a:p>
            <a:r>
              <a:rPr lang="en-US" dirty="0">
                <a:solidFill>
                  <a:schemeClr val="bg1"/>
                </a:solidFill>
              </a:rPr>
              <a:t>Big-bag emptying stations </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581896" y="4945880"/>
            <a:ext cx="1445693"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Basic model</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2298401" y="4945602"/>
            <a:ext cx="2589994"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version on load cells</a:t>
            </a:r>
            <a:endParaRPr lang="it-IT" dirty="0">
              <a:solidFill>
                <a:schemeClr val="bg1"/>
              </a:solidFill>
            </a:endParaRPr>
          </a:p>
        </p:txBody>
      </p:sp>
      <p:sp>
        <p:nvSpPr>
          <p:cNvPr id="25" name="Rettangolo 24">
            <a:extLst>
              <a:ext uri="{FF2B5EF4-FFF2-40B4-BE49-F238E27FC236}">
                <a16:creationId xmlns:a16="http://schemas.microsoft.com/office/drawing/2014/main" id="{2433C9F4-B8BB-4DC6-9E4B-FE771D7C3536}"/>
              </a:ext>
            </a:extLst>
          </p:cNvPr>
          <p:cNvSpPr/>
          <p:nvPr/>
        </p:nvSpPr>
        <p:spPr>
          <a:xfrm>
            <a:off x="5931523" y="4945602"/>
            <a:ext cx="2664297"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Versions with integrated lifting hoist</a:t>
            </a:r>
            <a:endParaRPr lang="it-IT" dirty="0">
              <a:solidFill>
                <a:schemeClr val="bg1"/>
              </a:solidFill>
            </a:endParaRPr>
          </a:p>
        </p:txBody>
      </p:sp>
      <p:pic>
        <p:nvPicPr>
          <p:cNvPr id="18" name="Immagine 17">
            <a:extLst>
              <a:ext uri="{FF2B5EF4-FFF2-40B4-BE49-F238E27FC236}">
                <a16:creationId xmlns:a16="http://schemas.microsoft.com/office/drawing/2014/main" id="{3F6B716D-8A02-413C-AF54-FB0FC04DA54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654" t="15553" r="81778" b="16939"/>
          <a:stretch/>
        </p:blipFill>
        <p:spPr bwMode="auto">
          <a:xfrm>
            <a:off x="364385" y="1482216"/>
            <a:ext cx="2154461" cy="3600000"/>
          </a:xfrm>
          <a:prstGeom prst="rect">
            <a:avLst/>
          </a:prstGeom>
          <a:noFill/>
          <a:ln>
            <a:noFill/>
          </a:ln>
          <a:extLst>
            <a:ext uri="{53640926-AAD7-44D8-BBD7-CCE9431645EC}">
              <a14:shadowObscured xmlns:a14="http://schemas.microsoft.com/office/drawing/2010/main"/>
            </a:ext>
          </a:extLst>
        </p:spPr>
      </p:pic>
      <p:pic>
        <p:nvPicPr>
          <p:cNvPr id="19" name="Immagine 18">
            <a:extLst>
              <a:ext uri="{FF2B5EF4-FFF2-40B4-BE49-F238E27FC236}">
                <a16:creationId xmlns:a16="http://schemas.microsoft.com/office/drawing/2014/main" id="{49FA7171-060D-466C-9E22-939102096D5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1113" t="17962" r="47220" b="14531"/>
          <a:stretch/>
        </p:blipFill>
        <p:spPr bwMode="auto">
          <a:xfrm>
            <a:off x="2551407" y="1416481"/>
            <a:ext cx="1999999" cy="3600000"/>
          </a:xfrm>
          <a:prstGeom prst="rect">
            <a:avLst/>
          </a:prstGeom>
          <a:noFill/>
          <a:ln>
            <a:noFill/>
          </a:ln>
          <a:extLst>
            <a:ext uri="{53640926-AAD7-44D8-BBD7-CCE9431645EC}">
              <a14:shadowObscured xmlns:a14="http://schemas.microsoft.com/office/drawing/2010/main"/>
            </a:ext>
          </a:extLst>
        </p:spPr>
      </p:pic>
      <p:pic>
        <p:nvPicPr>
          <p:cNvPr id="20" name="Immagine 19">
            <a:extLst>
              <a:ext uri="{FF2B5EF4-FFF2-40B4-BE49-F238E27FC236}">
                <a16:creationId xmlns:a16="http://schemas.microsoft.com/office/drawing/2014/main" id="{D9BD7FAC-B4F2-471D-98E0-701D194D5752}"/>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3702" r="4597"/>
          <a:stretch/>
        </p:blipFill>
        <p:spPr bwMode="auto">
          <a:xfrm>
            <a:off x="6487628" y="836712"/>
            <a:ext cx="2762598" cy="3960000"/>
          </a:xfrm>
          <a:prstGeom prst="rect">
            <a:avLst/>
          </a:prstGeom>
          <a:noFill/>
          <a:ln>
            <a:noFill/>
          </a:ln>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C3A2D61F-FAF9-4816-A455-637D6BECB9C1}"/>
              </a:ext>
            </a:extLst>
          </p:cNvPr>
          <p:cNvPicPr>
            <a:picLocks noChangeAspect="1"/>
          </p:cNvPicPr>
          <p:nvPr/>
        </p:nvPicPr>
        <p:blipFill rotWithShape="1">
          <a:blip r:embed="rId6"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35437" t="12176" r="36238" b="11999"/>
          <a:stretch/>
        </p:blipFill>
        <p:spPr>
          <a:xfrm>
            <a:off x="4572000" y="1062377"/>
            <a:ext cx="2589994" cy="3899954"/>
          </a:xfrm>
          <a:prstGeom prst="rect">
            <a:avLst/>
          </a:prstGeom>
        </p:spPr>
      </p:pic>
    </p:spTree>
    <p:extLst>
      <p:ext uri="{BB962C8B-B14F-4D97-AF65-F5344CB8AC3E}">
        <p14:creationId xmlns:p14="http://schemas.microsoft.com/office/powerpoint/2010/main" val="1023718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46</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995936" y="301298"/>
            <a:ext cx="2660793" cy="369332"/>
          </a:xfrm>
          <a:prstGeom prst="rect">
            <a:avLst/>
          </a:prstGeom>
          <a:solidFill>
            <a:srgbClr val="32566C"/>
          </a:solidFill>
          <a:ln>
            <a:solidFill>
              <a:schemeClr val="accent1"/>
            </a:solidFill>
          </a:ln>
        </p:spPr>
        <p:txBody>
          <a:bodyPr wrap="none">
            <a:spAutoFit/>
          </a:bodyPr>
          <a:lstStyle/>
          <a:p>
            <a:r>
              <a:rPr lang="en-US" dirty="0">
                <a:solidFill>
                  <a:schemeClr val="bg1"/>
                </a:solidFill>
              </a:rPr>
              <a:t>Big-bag emptying stations </a:t>
            </a:r>
            <a:endParaRPr lang="it-IT" dirty="0">
              <a:solidFill>
                <a:schemeClr val="bg1"/>
              </a:solidFill>
            </a:endParaRPr>
          </a:p>
        </p:txBody>
      </p:sp>
      <p:pic>
        <p:nvPicPr>
          <p:cNvPr id="6" name="Immagine 5">
            <a:extLst>
              <a:ext uri="{FF2B5EF4-FFF2-40B4-BE49-F238E27FC236}">
                <a16:creationId xmlns:a16="http://schemas.microsoft.com/office/drawing/2014/main" id="{A21D1DD1-BFA7-47EF-B3D7-AA446343F577}"/>
              </a:ext>
            </a:extLst>
          </p:cNvPr>
          <p:cNvPicPr>
            <a:picLocks noChangeAspect="1"/>
          </p:cNvPicPr>
          <p:nvPr/>
        </p:nvPicPr>
        <p:blipFill rotWithShape="1">
          <a:blip r:embed="rId4">
            <a:extLst>
              <a:ext uri="{28A0092B-C50C-407E-A947-70E740481C1C}">
                <a14:useLocalDpi xmlns:a14="http://schemas.microsoft.com/office/drawing/2010/main" val="0"/>
              </a:ext>
            </a:extLst>
          </a:blip>
          <a:srcRect l="3129" t="12534" r="4117"/>
          <a:stretch/>
        </p:blipFill>
        <p:spPr>
          <a:xfrm>
            <a:off x="597828" y="837032"/>
            <a:ext cx="2287227" cy="2880000"/>
          </a:xfrm>
          <a:prstGeom prst="rect">
            <a:avLst/>
          </a:prstGeom>
        </p:spPr>
      </p:pic>
      <p:pic>
        <p:nvPicPr>
          <p:cNvPr id="10" name="Immagine 9">
            <a:extLst>
              <a:ext uri="{FF2B5EF4-FFF2-40B4-BE49-F238E27FC236}">
                <a16:creationId xmlns:a16="http://schemas.microsoft.com/office/drawing/2014/main" id="{D67EA1F8-BB10-4E4A-90A9-9F043BDE3D5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106" r="23226"/>
          <a:stretch/>
        </p:blipFill>
        <p:spPr>
          <a:xfrm>
            <a:off x="3094184" y="835636"/>
            <a:ext cx="2601728" cy="2880000"/>
          </a:xfrm>
          <a:prstGeom prst="rect">
            <a:avLst/>
          </a:prstGeom>
        </p:spPr>
      </p:pic>
      <p:pic>
        <p:nvPicPr>
          <p:cNvPr id="13" name="Immagine 12">
            <a:extLst>
              <a:ext uri="{FF2B5EF4-FFF2-40B4-BE49-F238E27FC236}">
                <a16:creationId xmlns:a16="http://schemas.microsoft.com/office/drawing/2014/main" id="{D59B7C9C-E86E-414C-91BD-370610AF76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1678"/>
          <a:stretch/>
        </p:blipFill>
        <p:spPr>
          <a:xfrm>
            <a:off x="5895440" y="829865"/>
            <a:ext cx="1465915" cy="2880000"/>
          </a:xfrm>
          <a:prstGeom prst="rect">
            <a:avLst/>
          </a:prstGeom>
        </p:spPr>
      </p:pic>
      <p:pic>
        <p:nvPicPr>
          <p:cNvPr id="15" name="Immagine 14">
            <a:extLst>
              <a:ext uri="{FF2B5EF4-FFF2-40B4-BE49-F238E27FC236}">
                <a16:creationId xmlns:a16="http://schemas.microsoft.com/office/drawing/2014/main" id="{43405695-2603-455B-910D-12009673783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899" r="5900"/>
          <a:stretch/>
        </p:blipFill>
        <p:spPr>
          <a:xfrm>
            <a:off x="7203964" y="3126084"/>
            <a:ext cx="1497600" cy="1205036"/>
          </a:xfrm>
          <a:prstGeom prst="rect">
            <a:avLst/>
          </a:prstGeom>
        </p:spPr>
      </p:pic>
      <p:pic>
        <p:nvPicPr>
          <p:cNvPr id="26" name="Immagine 25">
            <a:extLst>
              <a:ext uri="{FF2B5EF4-FFF2-40B4-BE49-F238E27FC236}">
                <a16:creationId xmlns:a16="http://schemas.microsoft.com/office/drawing/2014/main" id="{488B042E-FEBE-43EE-A27F-4750ADD40C6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327" t="11215" r="3538"/>
          <a:stretch/>
        </p:blipFill>
        <p:spPr>
          <a:xfrm>
            <a:off x="7235302" y="587784"/>
            <a:ext cx="1496222" cy="1080000"/>
          </a:xfrm>
          <a:prstGeom prst="rect">
            <a:avLst/>
          </a:prstGeom>
        </p:spPr>
      </p:pic>
      <p:pic>
        <p:nvPicPr>
          <p:cNvPr id="28" name="Immagine 27">
            <a:extLst>
              <a:ext uri="{FF2B5EF4-FFF2-40B4-BE49-F238E27FC236}">
                <a16:creationId xmlns:a16="http://schemas.microsoft.com/office/drawing/2014/main" id="{7FFE6B73-80E9-4738-A0AE-E12F4368E85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389" t="11264" r="9863" b="14301"/>
          <a:stretch/>
        </p:blipFill>
        <p:spPr>
          <a:xfrm>
            <a:off x="597829" y="4471180"/>
            <a:ext cx="2029956" cy="1440000"/>
          </a:xfrm>
          <a:prstGeom prst="rect">
            <a:avLst/>
          </a:prstGeom>
        </p:spPr>
      </p:pic>
      <p:pic>
        <p:nvPicPr>
          <p:cNvPr id="30" name="Immagine 29">
            <a:extLst>
              <a:ext uri="{FF2B5EF4-FFF2-40B4-BE49-F238E27FC236}">
                <a16:creationId xmlns:a16="http://schemas.microsoft.com/office/drawing/2014/main" id="{2E3E79CF-5476-4D16-8E2F-596D07B4D64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r="4699"/>
          <a:stretch/>
        </p:blipFill>
        <p:spPr>
          <a:xfrm>
            <a:off x="2728367" y="4471180"/>
            <a:ext cx="2287227" cy="1440000"/>
          </a:xfrm>
          <a:prstGeom prst="rect">
            <a:avLst/>
          </a:prstGeom>
        </p:spPr>
      </p:pic>
      <p:pic>
        <p:nvPicPr>
          <p:cNvPr id="34" name="Immagine 33">
            <a:extLst>
              <a:ext uri="{FF2B5EF4-FFF2-40B4-BE49-F238E27FC236}">
                <a16:creationId xmlns:a16="http://schemas.microsoft.com/office/drawing/2014/main" id="{0FBF3961-77CD-4E26-BA72-C74F4396FBBB}"/>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27923" b="18461"/>
          <a:stretch/>
        </p:blipFill>
        <p:spPr>
          <a:xfrm>
            <a:off x="5101316" y="4453936"/>
            <a:ext cx="3585484" cy="1440000"/>
          </a:xfrm>
          <a:prstGeom prst="rect">
            <a:avLst/>
          </a:prstGeom>
        </p:spPr>
      </p:pic>
    </p:spTree>
    <p:extLst>
      <p:ext uri="{BB962C8B-B14F-4D97-AF65-F5344CB8AC3E}">
        <p14:creationId xmlns:p14="http://schemas.microsoft.com/office/powerpoint/2010/main" val="15879342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47</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725865" y="248109"/>
            <a:ext cx="2235420" cy="369332"/>
          </a:xfrm>
          <a:prstGeom prst="rect">
            <a:avLst/>
          </a:prstGeom>
          <a:solidFill>
            <a:srgbClr val="32566C"/>
          </a:solidFill>
          <a:ln>
            <a:solidFill>
              <a:schemeClr val="accent1"/>
            </a:solidFill>
          </a:ln>
        </p:spPr>
        <p:txBody>
          <a:bodyPr wrap="none">
            <a:spAutoFit/>
          </a:bodyPr>
          <a:lstStyle/>
          <a:p>
            <a:r>
              <a:rPr lang="en-US" dirty="0">
                <a:solidFill>
                  <a:schemeClr val="bg1"/>
                </a:solidFill>
              </a:rPr>
              <a:t>Big-bag filling stations</a:t>
            </a:r>
            <a:endParaRPr lang="it-IT" dirty="0">
              <a:solidFill>
                <a:schemeClr val="bg1"/>
              </a:solidFill>
            </a:endParaRPr>
          </a:p>
        </p:txBody>
      </p:sp>
      <p:sp>
        <p:nvSpPr>
          <p:cNvPr id="23" name="Rettangolo 22">
            <a:extLst>
              <a:ext uri="{FF2B5EF4-FFF2-40B4-BE49-F238E27FC236}">
                <a16:creationId xmlns:a16="http://schemas.microsoft.com/office/drawing/2014/main" id="{5C93303D-9A86-4B71-BD53-C611E65FF68A}"/>
              </a:ext>
            </a:extLst>
          </p:cNvPr>
          <p:cNvSpPr/>
          <p:nvPr/>
        </p:nvSpPr>
        <p:spPr>
          <a:xfrm>
            <a:off x="1678507" y="5387199"/>
            <a:ext cx="1445693" cy="369332"/>
          </a:xfrm>
          <a:prstGeom prst="rect">
            <a:avLst/>
          </a:prstGeom>
          <a:solidFill>
            <a:srgbClr val="32566C"/>
          </a:solidFill>
          <a:ln>
            <a:solidFill>
              <a:schemeClr val="accent1"/>
            </a:solidFill>
          </a:ln>
        </p:spPr>
        <p:txBody>
          <a:bodyPr wrap="square">
            <a:spAutoFit/>
          </a:bodyPr>
          <a:lstStyle/>
          <a:p>
            <a:r>
              <a:rPr lang="en-US" dirty="0">
                <a:solidFill>
                  <a:schemeClr val="bg1"/>
                </a:solidFill>
              </a:rPr>
              <a:t>Basic model </a:t>
            </a:r>
            <a:endParaRPr lang="it-IT" dirty="0">
              <a:solidFill>
                <a:schemeClr val="bg1"/>
              </a:solidFill>
            </a:endParaRPr>
          </a:p>
        </p:txBody>
      </p:sp>
      <p:sp>
        <p:nvSpPr>
          <p:cNvPr id="24" name="Rettangolo 23">
            <a:extLst>
              <a:ext uri="{FF2B5EF4-FFF2-40B4-BE49-F238E27FC236}">
                <a16:creationId xmlns:a16="http://schemas.microsoft.com/office/drawing/2014/main" id="{D2967055-EEA4-4002-AF0D-3C4CC34BFB11}"/>
              </a:ext>
            </a:extLst>
          </p:cNvPr>
          <p:cNvSpPr/>
          <p:nvPr/>
        </p:nvSpPr>
        <p:spPr>
          <a:xfrm>
            <a:off x="5585762" y="5110200"/>
            <a:ext cx="2589994" cy="646331"/>
          </a:xfrm>
          <a:prstGeom prst="rect">
            <a:avLst/>
          </a:prstGeom>
          <a:solidFill>
            <a:srgbClr val="32566C"/>
          </a:solidFill>
          <a:ln>
            <a:solidFill>
              <a:schemeClr val="accent1"/>
            </a:solidFill>
          </a:ln>
        </p:spPr>
        <p:txBody>
          <a:bodyPr wrap="square">
            <a:spAutoFit/>
          </a:bodyPr>
          <a:lstStyle/>
          <a:p>
            <a:pPr algn="ctr"/>
            <a:r>
              <a:rPr lang="en-US" dirty="0">
                <a:solidFill>
                  <a:schemeClr val="bg1"/>
                </a:solidFill>
              </a:rPr>
              <a:t>Gravimetric version on load cells</a:t>
            </a:r>
            <a:endParaRPr lang="it-IT" dirty="0">
              <a:solidFill>
                <a:schemeClr val="bg1"/>
              </a:solidFill>
            </a:endParaRPr>
          </a:p>
        </p:txBody>
      </p:sp>
      <p:pic>
        <p:nvPicPr>
          <p:cNvPr id="15" name="Immagine 14">
            <a:extLst>
              <a:ext uri="{FF2B5EF4-FFF2-40B4-BE49-F238E27FC236}">
                <a16:creationId xmlns:a16="http://schemas.microsoft.com/office/drawing/2014/main" id="{C94D2861-E4FF-4D70-A36D-E4C737EFB761}"/>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912" t="14561" r="74504" b="13909"/>
          <a:stretch/>
        </p:blipFill>
        <p:spPr bwMode="auto">
          <a:xfrm>
            <a:off x="744516" y="836712"/>
            <a:ext cx="3068150" cy="4320000"/>
          </a:xfrm>
          <a:prstGeom prst="rect">
            <a:avLst/>
          </a:prstGeom>
          <a:noFill/>
          <a:ln>
            <a:noFill/>
          </a:ln>
          <a:extLst>
            <a:ext uri="{53640926-AAD7-44D8-BBD7-CCE9431645EC}">
              <a14:shadowObscured xmlns:a14="http://schemas.microsoft.com/office/drawing/2010/main"/>
            </a:ext>
          </a:extLst>
        </p:spPr>
      </p:pic>
      <p:pic>
        <p:nvPicPr>
          <p:cNvPr id="16" name="Immagine 15">
            <a:extLst>
              <a:ext uri="{FF2B5EF4-FFF2-40B4-BE49-F238E27FC236}">
                <a16:creationId xmlns:a16="http://schemas.microsoft.com/office/drawing/2014/main" id="{C937C753-3E15-4617-A8C5-0B279A8CA471}"/>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1067" t="14561" b="13909"/>
          <a:stretch/>
        </p:blipFill>
        <p:spPr bwMode="auto">
          <a:xfrm>
            <a:off x="4915397" y="772450"/>
            <a:ext cx="3930724" cy="4320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98969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48</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1486304" cy="369332"/>
          </a:xfrm>
          <a:prstGeom prst="rect">
            <a:avLst/>
          </a:prstGeom>
        </p:spPr>
        <p:txBody>
          <a:bodyPr wrap="none">
            <a:spAutoFit/>
          </a:bodyPr>
          <a:lstStyle/>
          <a:p>
            <a:r>
              <a:rPr lang="en-US" b="1" dirty="0">
                <a:solidFill>
                  <a:srgbClr val="32566C"/>
                </a:solidFill>
              </a:rPr>
              <a:t>Bulk handling</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3725865" y="248109"/>
            <a:ext cx="2235420" cy="369332"/>
          </a:xfrm>
          <a:prstGeom prst="rect">
            <a:avLst/>
          </a:prstGeom>
          <a:solidFill>
            <a:srgbClr val="32566C"/>
          </a:solidFill>
          <a:ln>
            <a:solidFill>
              <a:schemeClr val="accent1"/>
            </a:solidFill>
          </a:ln>
        </p:spPr>
        <p:txBody>
          <a:bodyPr wrap="none">
            <a:spAutoFit/>
          </a:bodyPr>
          <a:lstStyle/>
          <a:p>
            <a:r>
              <a:rPr lang="en-US" dirty="0">
                <a:solidFill>
                  <a:schemeClr val="bg1"/>
                </a:solidFill>
              </a:rPr>
              <a:t>Big-bag filling stations</a:t>
            </a:r>
            <a:endParaRPr lang="it-IT" dirty="0">
              <a:solidFill>
                <a:schemeClr val="bg1"/>
              </a:solidFill>
            </a:endParaRPr>
          </a:p>
        </p:txBody>
      </p:sp>
      <p:pic>
        <p:nvPicPr>
          <p:cNvPr id="3" name="Immagine 2">
            <a:extLst>
              <a:ext uri="{FF2B5EF4-FFF2-40B4-BE49-F238E27FC236}">
                <a16:creationId xmlns:a16="http://schemas.microsoft.com/office/drawing/2014/main" id="{C06AC77B-0135-402A-A8D5-A285666719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1080927"/>
            <a:ext cx="2364186" cy="4474800"/>
          </a:xfrm>
          <a:prstGeom prst="rect">
            <a:avLst/>
          </a:prstGeom>
        </p:spPr>
      </p:pic>
      <p:pic>
        <p:nvPicPr>
          <p:cNvPr id="9" name="Immagine 8">
            <a:extLst>
              <a:ext uri="{FF2B5EF4-FFF2-40B4-BE49-F238E27FC236}">
                <a16:creationId xmlns:a16="http://schemas.microsoft.com/office/drawing/2014/main" id="{E2510633-6144-4844-8C5D-5CA3D9BD6A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5856" y="1080927"/>
            <a:ext cx="2013660" cy="4474800"/>
          </a:xfrm>
          <a:prstGeom prst="rect">
            <a:avLst/>
          </a:prstGeom>
        </p:spPr>
      </p:pic>
      <p:pic>
        <p:nvPicPr>
          <p:cNvPr id="12" name="Immagine 11">
            <a:extLst>
              <a:ext uri="{FF2B5EF4-FFF2-40B4-BE49-F238E27FC236}">
                <a16:creationId xmlns:a16="http://schemas.microsoft.com/office/drawing/2014/main" id="{05D1E506-3E16-4C42-904D-BAFB494A07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22665" y="3394967"/>
            <a:ext cx="2894400" cy="2160000"/>
          </a:xfrm>
          <a:prstGeom prst="rect">
            <a:avLst/>
          </a:prstGeom>
        </p:spPr>
      </p:pic>
      <p:pic>
        <p:nvPicPr>
          <p:cNvPr id="14" name="Immagine 13">
            <a:extLst>
              <a:ext uri="{FF2B5EF4-FFF2-40B4-BE49-F238E27FC236}">
                <a16:creationId xmlns:a16="http://schemas.microsoft.com/office/drawing/2014/main" id="{74243EFF-63C3-4B8F-996A-36DF3F54C2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08104" y="1065462"/>
            <a:ext cx="2889000" cy="2160000"/>
          </a:xfrm>
          <a:prstGeom prst="rect">
            <a:avLst/>
          </a:prstGeom>
        </p:spPr>
      </p:pic>
    </p:spTree>
    <p:extLst>
      <p:ext uri="{BB962C8B-B14F-4D97-AF65-F5344CB8AC3E}">
        <p14:creationId xmlns:p14="http://schemas.microsoft.com/office/powerpoint/2010/main" val="3936016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49</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3249159" cy="369332"/>
          </a:xfrm>
          <a:prstGeom prst="rect">
            <a:avLst/>
          </a:prstGeom>
        </p:spPr>
        <p:txBody>
          <a:bodyPr wrap="none">
            <a:spAutoFit/>
          </a:bodyPr>
          <a:lstStyle/>
          <a:p>
            <a:r>
              <a:rPr lang="en-US" b="1" dirty="0">
                <a:solidFill>
                  <a:srgbClr val="32566C"/>
                </a:solidFill>
              </a:rPr>
              <a:t>Automation and control process</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2263005" y="5756687"/>
            <a:ext cx="4864088" cy="369332"/>
          </a:xfrm>
          <a:prstGeom prst="rect">
            <a:avLst/>
          </a:prstGeom>
          <a:solidFill>
            <a:srgbClr val="32566C"/>
          </a:solidFill>
          <a:ln>
            <a:solidFill>
              <a:schemeClr val="accent1"/>
            </a:solidFill>
          </a:ln>
        </p:spPr>
        <p:txBody>
          <a:bodyPr wrap="none">
            <a:spAutoFit/>
          </a:bodyPr>
          <a:lstStyle/>
          <a:p>
            <a:r>
              <a:rPr lang="en-US" dirty="0">
                <a:solidFill>
                  <a:schemeClr val="bg1"/>
                </a:solidFill>
              </a:rPr>
              <a:t>Typical architecture for data control and exchange</a:t>
            </a:r>
            <a:endParaRPr lang="it-IT" dirty="0">
              <a:solidFill>
                <a:schemeClr val="bg1"/>
              </a:solidFill>
            </a:endParaRPr>
          </a:p>
        </p:txBody>
      </p:sp>
      <p:pic>
        <p:nvPicPr>
          <p:cNvPr id="3" name="Immagine 2">
            <a:extLst>
              <a:ext uri="{FF2B5EF4-FFF2-40B4-BE49-F238E27FC236}">
                <a16:creationId xmlns:a16="http://schemas.microsoft.com/office/drawing/2014/main" id="{85D2D47C-F2C8-4BE4-89B1-C1200C03C852}"/>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7413"/>
          <a:stretch/>
        </p:blipFill>
        <p:spPr>
          <a:xfrm>
            <a:off x="770488" y="764704"/>
            <a:ext cx="7689944" cy="4999729"/>
          </a:xfrm>
          <a:prstGeom prst="rect">
            <a:avLst/>
          </a:prstGeom>
        </p:spPr>
      </p:pic>
    </p:spTree>
    <p:extLst>
      <p:ext uri="{BB962C8B-B14F-4D97-AF65-F5344CB8AC3E}">
        <p14:creationId xmlns:p14="http://schemas.microsoft.com/office/powerpoint/2010/main" val="31015621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ECB6E83-9C3C-4533-B8AC-70F655166F49}"/>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4" name="Segnaposto piè di pagina 3">
            <a:extLst>
              <a:ext uri="{FF2B5EF4-FFF2-40B4-BE49-F238E27FC236}">
                <a16:creationId xmlns:a16="http://schemas.microsoft.com/office/drawing/2014/main" id="{E9349543-4D73-423B-BE81-48B5645BBFFE}"/>
              </a:ext>
            </a:extLst>
          </p:cNvPr>
          <p:cNvSpPr>
            <a:spLocks noGrp="1"/>
          </p:cNvSpPr>
          <p:nvPr>
            <p:ph type="ftr" sz="quarter" idx="11"/>
          </p:nvPr>
        </p:nvSpPr>
        <p:spPr/>
        <p:txBody>
          <a:bodyPr/>
          <a:lstStyle/>
          <a:p>
            <a:r>
              <a:rPr lang="it-IT"/>
              <a:t>General Dosing Company Profile</a:t>
            </a:r>
          </a:p>
        </p:txBody>
      </p:sp>
      <p:sp>
        <p:nvSpPr>
          <p:cNvPr id="5" name="Segnaposto numero diapositiva 4">
            <a:extLst>
              <a:ext uri="{FF2B5EF4-FFF2-40B4-BE49-F238E27FC236}">
                <a16:creationId xmlns:a16="http://schemas.microsoft.com/office/drawing/2014/main" id="{F2D70C9D-332B-4D70-B5B9-96AA1A425F70}"/>
              </a:ext>
            </a:extLst>
          </p:cNvPr>
          <p:cNvSpPr>
            <a:spLocks noGrp="1"/>
          </p:cNvSpPr>
          <p:nvPr>
            <p:ph type="sldNum" sz="quarter" idx="12"/>
          </p:nvPr>
        </p:nvSpPr>
        <p:spPr/>
        <p:txBody>
          <a:bodyPr/>
          <a:lstStyle/>
          <a:p>
            <a:fld id="{27367E49-CC68-4D5C-9113-60D082B60765}" type="slidenum">
              <a:rPr lang="it-IT" smtClean="0"/>
              <a:pPr/>
              <a:t>50</a:t>
            </a:fld>
            <a:endParaRPr lang="it-IT"/>
          </a:p>
        </p:txBody>
      </p:sp>
      <p:sp>
        <p:nvSpPr>
          <p:cNvPr id="7" name="Rettangolo 6">
            <a:extLst>
              <a:ext uri="{FF2B5EF4-FFF2-40B4-BE49-F238E27FC236}">
                <a16:creationId xmlns:a16="http://schemas.microsoft.com/office/drawing/2014/main" id="{FCD238A5-9643-4DE2-AFD8-B7A7DCE52781}"/>
              </a:ext>
            </a:extLst>
          </p:cNvPr>
          <p:cNvSpPr/>
          <p:nvPr/>
        </p:nvSpPr>
        <p:spPr>
          <a:xfrm>
            <a:off x="179512" y="116632"/>
            <a:ext cx="2271584" cy="369332"/>
          </a:xfrm>
          <a:prstGeom prst="rect">
            <a:avLst/>
          </a:prstGeom>
        </p:spPr>
        <p:txBody>
          <a:bodyPr wrap="none">
            <a:spAutoFit/>
          </a:bodyPr>
          <a:lstStyle/>
          <a:p>
            <a:r>
              <a:rPr lang="en-US" b="1" u="sng" dirty="0">
                <a:solidFill>
                  <a:srgbClr val="95B4A9"/>
                </a:solidFill>
              </a:rPr>
              <a:t>PRODUCT PORTFOLIO</a:t>
            </a:r>
            <a:endParaRPr lang="it-IT" dirty="0">
              <a:solidFill>
                <a:srgbClr val="95B4A9"/>
              </a:solidFill>
            </a:endParaRPr>
          </a:p>
        </p:txBody>
      </p:sp>
      <p:sp>
        <p:nvSpPr>
          <p:cNvPr id="8" name="Rettangolo 7">
            <a:extLst>
              <a:ext uri="{FF2B5EF4-FFF2-40B4-BE49-F238E27FC236}">
                <a16:creationId xmlns:a16="http://schemas.microsoft.com/office/drawing/2014/main" id="{C604F19F-6500-49B0-B006-401F7D32441D}"/>
              </a:ext>
            </a:extLst>
          </p:cNvPr>
          <p:cNvSpPr/>
          <p:nvPr/>
        </p:nvSpPr>
        <p:spPr>
          <a:xfrm>
            <a:off x="186902" y="403118"/>
            <a:ext cx="3249159" cy="369332"/>
          </a:xfrm>
          <a:prstGeom prst="rect">
            <a:avLst/>
          </a:prstGeom>
        </p:spPr>
        <p:txBody>
          <a:bodyPr wrap="none">
            <a:spAutoFit/>
          </a:bodyPr>
          <a:lstStyle/>
          <a:p>
            <a:r>
              <a:rPr lang="en-US" b="1" dirty="0">
                <a:solidFill>
                  <a:srgbClr val="32566C"/>
                </a:solidFill>
              </a:rPr>
              <a:t>Automation and control process</a:t>
            </a:r>
            <a:endParaRPr lang="it-IT" dirty="0">
              <a:solidFill>
                <a:srgbClr val="32566C"/>
              </a:solidFill>
            </a:endParaRPr>
          </a:p>
        </p:txBody>
      </p:sp>
      <p:sp>
        <p:nvSpPr>
          <p:cNvPr id="11" name="Rettangolo 10">
            <a:extLst>
              <a:ext uri="{FF2B5EF4-FFF2-40B4-BE49-F238E27FC236}">
                <a16:creationId xmlns:a16="http://schemas.microsoft.com/office/drawing/2014/main" id="{D6C15F90-20AB-4AA5-8127-E04FD779B527}"/>
              </a:ext>
            </a:extLst>
          </p:cNvPr>
          <p:cNvSpPr/>
          <p:nvPr/>
        </p:nvSpPr>
        <p:spPr>
          <a:xfrm>
            <a:off x="4085522" y="441781"/>
            <a:ext cx="3866892" cy="369332"/>
          </a:xfrm>
          <a:prstGeom prst="rect">
            <a:avLst/>
          </a:prstGeom>
          <a:solidFill>
            <a:srgbClr val="32566C"/>
          </a:solidFill>
          <a:ln>
            <a:solidFill>
              <a:schemeClr val="accent1"/>
            </a:solidFill>
          </a:ln>
        </p:spPr>
        <p:txBody>
          <a:bodyPr wrap="none">
            <a:spAutoFit/>
          </a:bodyPr>
          <a:lstStyle/>
          <a:p>
            <a:r>
              <a:rPr lang="en-US" dirty="0">
                <a:solidFill>
                  <a:schemeClr val="bg1"/>
                </a:solidFill>
              </a:rPr>
              <a:t>Electric panels, Hardware and Software</a:t>
            </a:r>
            <a:endParaRPr lang="it-IT" dirty="0">
              <a:solidFill>
                <a:schemeClr val="bg1"/>
              </a:solidFill>
            </a:endParaRPr>
          </a:p>
        </p:txBody>
      </p:sp>
      <p:pic>
        <p:nvPicPr>
          <p:cNvPr id="6" name="Immagine 5">
            <a:extLst>
              <a:ext uri="{FF2B5EF4-FFF2-40B4-BE49-F238E27FC236}">
                <a16:creationId xmlns:a16="http://schemas.microsoft.com/office/drawing/2014/main" id="{AD75413C-CA54-472B-96CF-8E0D26D387F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45" r="5751" b="5964"/>
          <a:stretch/>
        </p:blipFill>
        <p:spPr>
          <a:xfrm>
            <a:off x="683568" y="1124744"/>
            <a:ext cx="3609879" cy="5040000"/>
          </a:xfrm>
          <a:prstGeom prst="rect">
            <a:avLst/>
          </a:prstGeom>
        </p:spPr>
      </p:pic>
      <p:pic>
        <p:nvPicPr>
          <p:cNvPr id="20" name="Immagine 19">
            <a:extLst>
              <a:ext uri="{FF2B5EF4-FFF2-40B4-BE49-F238E27FC236}">
                <a16:creationId xmlns:a16="http://schemas.microsoft.com/office/drawing/2014/main" id="{078F8515-0D3E-43F1-80B6-5BB7C7D3208C}"/>
              </a:ext>
            </a:extLst>
          </p:cNvPr>
          <p:cNvPicPr>
            <a:picLocks noChangeAspect="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22001" t="46523" r="31334" b="18219"/>
          <a:stretch/>
        </p:blipFill>
        <p:spPr>
          <a:xfrm>
            <a:off x="4427984" y="1081542"/>
            <a:ext cx="1800200" cy="2418022"/>
          </a:xfrm>
          <a:prstGeom prst="rect">
            <a:avLst/>
          </a:prstGeom>
        </p:spPr>
      </p:pic>
      <p:pic>
        <p:nvPicPr>
          <p:cNvPr id="18" name="Immagine 17">
            <a:extLst>
              <a:ext uri="{FF2B5EF4-FFF2-40B4-BE49-F238E27FC236}">
                <a16:creationId xmlns:a16="http://schemas.microsoft.com/office/drawing/2014/main" id="{22AE0E84-ABB6-4BAE-81D0-B2E36595CB5A}"/>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12988" t="3921" r="15351"/>
          <a:stretch/>
        </p:blipFill>
        <p:spPr>
          <a:xfrm>
            <a:off x="6516376" y="1143943"/>
            <a:ext cx="1440000" cy="1085992"/>
          </a:xfrm>
          <a:prstGeom prst="rect">
            <a:avLst/>
          </a:prstGeom>
        </p:spPr>
      </p:pic>
      <p:pic>
        <p:nvPicPr>
          <p:cNvPr id="22" name="Immagine 21">
            <a:extLst>
              <a:ext uri="{FF2B5EF4-FFF2-40B4-BE49-F238E27FC236}">
                <a16:creationId xmlns:a16="http://schemas.microsoft.com/office/drawing/2014/main" id="{B03F712F-59C2-4BF0-A48D-1A9FF1DA40BE}"/>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1057" t="26198" r="50226" b="6016"/>
          <a:stretch/>
        </p:blipFill>
        <p:spPr>
          <a:xfrm>
            <a:off x="4825886" y="3537272"/>
            <a:ext cx="1762338" cy="2340000"/>
          </a:xfrm>
          <a:prstGeom prst="rect">
            <a:avLst/>
          </a:prstGeom>
        </p:spPr>
      </p:pic>
      <p:pic>
        <p:nvPicPr>
          <p:cNvPr id="3" name="Immagine 2">
            <a:extLst>
              <a:ext uri="{FF2B5EF4-FFF2-40B4-BE49-F238E27FC236}">
                <a16:creationId xmlns:a16="http://schemas.microsoft.com/office/drawing/2014/main" id="{B4ECB369-5D41-4290-A5DF-C179FCC60EE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32506" y="3603815"/>
            <a:ext cx="1800000" cy="1238049"/>
          </a:xfrm>
          <a:prstGeom prst="rect">
            <a:avLst/>
          </a:prstGeom>
        </p:spPr>
      </p:pic>
      <p:pic>
        <p:nvPicPr>
          <p:cNvPr id="12" name="Immagine 11">
            <a:extLst>
              <a:ext uri="{FF2B5EF4-FFF2-40B4-BE49-F238E27FC236}">
                <a16:creationId xmlns:a16="http://schemas.microsoft.com/office/drawing/2014/main" id="{630B92A4-E532-469E-8686-A5194F13F73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64488" y="4904952"/>
            <a:ext cx="1800000" cy="1260352"/>
          </a:xfrm>
          <a:prstGeom prst="rect">
            <a:avLst/>
          </a:prstGeom>
        </p:spPr>
      </p:pic>
      <p:pic>
        <p:nvPicPr>
          <p:cNvPr id="14" name="Immagine 13">
            <a:extLst>
              <a:ext uri="{FF2B5EF4-FFF2-40B4-BE49-F238E27FC236}">
                <a16:creationId xmlns:a16="http://schemas.microsoft.com/office/drawing/2014/main" id="{CB4A5FDB-25A1-4808-9D2E-0888CE71E41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74740" y="2302991"/>
            <a:ext cx="1800000" cy="1250489"/>
          </a:xfrm>
          <a:prstGeom prst="rect">
            <a:avLst/>
          </a:prstGeom>
        </p:spPr>
      </p:pic>
    </p:spTree>
    <p:extLst>
      <p:ext uri="{BB962C8B-B14F-4D97-AF65-F5344CB8AC3E}">
        <p14:creationId xmlns:p14="http://schemas.microsoft.com/office/powerpoint/2010/main" val="41733112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magine 23">
            <a:extLst>
              <a:ext uri="{FF2B5EF4-FFF2-40B4-BE49-F238E27FC236}">
                <a16:creationId xmlns:a16="http://schemas.microsoft.com/office/drawing/2014/main" id="{1DD01DFA-769E-4116-98E4-0C54274E3EDC}"/>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26" name="Rettangolo 25">
            <a:extLst>
              <a:ext uri="{FF2B5EF4-FFF2-40B4-BE49-F238E27FC236}">
                <a16:creationId xmlns:a16="http://schemas.microsoft.com/office/drawing/2014/main" id="{44A742AE-441D-447A-977D-D6C2740BAB08}"/>
              </a:ext>
            </a:extLst>
          </p:cNvPr>
          <p:cNvSpPr/>
          <p:nvPr/>
        </p:nvSpPr>
        <p:spPr>
          <a:xfrm>
            <a:off x="3539361" y="107340"/>
            <a:ext cx="2814553" cy="646331"/>
          </a:xfrm>
          <a:prstGeom prst="rect">
            <a:avLst/>
          </a:prstGeom>
        </p:spPr>
        <p:txBody>
          <a:bodyPr wrap="none">
            <a:spAutoFit/>
          </a:bodyPr>
          <a:lstStyle/>
          <a:p>
            <a:pPr algn="ctr"/>
            <a:r>
              <a:rPr lang="en-US" b="1" u="sng" dirty="0">
                <a:solidFill>
                  <a:srgbClr val="95B4A9"/>
                </a:solidFill>
              </a:rPr>
              <a:t>SOME OF OUR REFERENCES</a:t>
            </a:r>
          </a:p>
          <a:p>
            <a:pPr algn="ctr"/>
            <a:r>
              <a:rPr lang="en-US" i="1" dirty="0">
                <a:solidFill>
                  <a:srgbClr val="95B4A9"/>
                </a:solidFill>
              </a:rPr>
              <a:t>Confidential document</a:t>
            </a:r>
            <a:endParaRPr lang="it-IT" i="1" dirty="0">
              <a:solidFill>
                <a:srgbClr val="95B4A9"/>
              </a:solidFill>
            </a:endParaRPr>
          </a:p>
        </p:txBody>
      </p:sp>
      <p:pic>
        <p:nvPicPr>
          <p:cNvPr id="3" name="Immagine 2">
            <a:extLst>
              <a:ext uri="{FF2B5EF4-FFF2-40B4-BE49-F238E27FC236}">
                <a16:creationId xmlns:a16="http://schemas.microsoft.com/office/drawing/2014/main" id="{ED94AFBB-F15D-4A72-B06F-51FA36FBC9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600" y="836712"/>
            <a:ext cx="1440000" cy="496901"/>
          </a:xfrm>
          <a:prstGeom prst="rect">
            <a:avLst/>
          </a:prstGeom>
        </p:spPr>
      </p:pic>
      <p:pic>
        <p:nvPicPr>
          <p:cNvPr id="5" name="Immagine 4">
            <a:extLst>
              <a:ext uri="{FF2B5EF4-FFF2-40B4-BE49-F238E27FC236}">
                <a16:creationId xmlns:a16="http://schemas.microsoft.com/office/drawing/2014/main" id="{44D0150C-72DC-4972-B794-3EC9C2D56F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800" y="836712"/>
            <a:ext cx="1440000" cy="550367"/>
          </a:xfrm>
          <a:prstGeom prst="rect">
            <a:avLst/>
          </a:prstGeom>
        </p:spPr>
      </p:pic>
      <p:pic>
        <p:nvPicPr>
          <p:cNvPr id="8" name="Immagine 7">
            <a:extLst>
              <a:ext uri="{FF2B5EF4-FFF2-40B4-BE49-F238E27FC236}">
                <a16:creationId xmlns:a16="http://schemas.microsoft.com/office/drawing/2014/main" id="{07D3AB20-214A-4F08-BB8E-ABB6E99298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908720"/>
            <a:ext cx="1800000" cy="259875"/>
          </a:xfrm>
          <a:prstGeom prst="rect">
            <a:avLst/>
          </a:prstGeom>
        </p:spPr>
      </p:pic>
      <p:pic>
        <p:nvPicPr>
          <p:cNvPr id="10" name="Immagine 9">
            <a:extLst>
              <a:ext uri="{FF2B5EF4-FFF2-40B4-BE49-F238E27FC236}">
                <a16:creationId xmlns:a16="http://schemas.microsoft.com/office/drawing/2014/main" id="{1329C89A-ED2A-442E-ACFC-A2ABD0D71D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32440" y="820432"/>
            <a:ext cx="1800000" cy="520336"/>
          </a:xfrm>
          <a:prstGeom prst="rect">
            <a:avLst/>
          </a:prstGeom>
        </p:spPr>
      </p:pic>
      <p:pic>
        <p:nvPicPr>
          <p:cNvPr id="12" name="Immagine 11">
            <a:extLst>
              <a:ext uri="{FF2B5EF4-FFF2-40B4-BE49-F238E27FC236}">
                <a16:creationId xmlns:a16="http://schemas.microsoft.com/office/drawing/2014/main" id="{BF25FE35-BE65-400D-9B1A-7F1246E959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1600" y="1656143"/>
            <a:ext cx="1440000" cy="601519"/>
          </a:xfrm>
          <a:prstGeom prst="rect">
            <a:avLst/>
          </a:prstGeom>
        </p:spPr>
      </p:pic>
      <p:pic>
        <p:nvPicPr>
          <p:cNvPr id="14" name="Immagine 13">
            <a:extLst>
              <a:ext uri="{FF2B5EF4-FFF2-40B4-BE49-F238E27FC236}">
                <a16:creationId xmlns:a16="http://schemas.microsoft.com/office/drawing/2014/main" id="{A6D2416F-BA2C-44F4-8825-4659442E2345}"/>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55776" y="1484784"/>
            <a:ext cx="1800000" cy="946453"/>
          </a:xfrm>
          <a:prstGeom prst="rect">
            <a:avLst/>
          </a:prstGeom>
        </p:spPr>
      </p:pic>
      <p:pic>
        <p:nvPicPr>
          <p:cNvPr id="16" name="Immagine 15">
            <a:extLst>
              <a:ext uri="{FF2B5EF4-FFF2-40B4-BE49-F238E27FC236}">
                <a16:creationId xmlns:a16="http://schemas.microsoft.com/office/drawing/2014/main" id="{C60169FC-91FF-496E-8E49-4DE33E4431E8}"/>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52120" y="1719786"/>
            <a:ext cx="1800000" cy="485078"/>
          </a:xfrm>
          <a:prstGeom prst="rect">
            <a:avLst/>
          </a:prstGeom>
        </p:spPr>
      </p:pic>
      <p:pic>
        <p:nvPicPr>
          <p:cNvPr id="18" name="Immagine 17">
            <a:extLst>
              <a:ext uri="{FF2B5EF4-FFF2-40B4-BE49-F238E27FC236}">
                <a16:creationId xmlns:a16="http://schemas.microsoft.com/office/drawing/2014/main" id="{CC1D6F92-131A-486D-8834-AC01C032CA2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41905" y="1494835"/>
            <a:ext cx="1440000" cy="882000"/>
          </a:xfrm>
          <a:prstGeom prst="rect">
            <a:avLst/>
          </a:prstGeom>
        </p:spPr>
      </p:pic>
      <p:pic>
        <p:nvPicPr>
          <p:cNvPr id="23" name="Immagine 22">
            <a:extLst>
              <a:ext uri="{FF2B5EF4-FFF2-40B4-BE49-F238E27FC236}">
                <a16:creationId xmlns:a16="http://schemas.microsoft.com/office/drawing/2014/main" id="{39708D20-5241-44FC-A112-1BECABABD5A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182341" y="1532146"/>
            <a:ext cx="1440000" cy="960750"/>
          </a:xfrm>
          <a:prstGeom prst="rect">
            <a:avLst/>
          </a:prstGeom>
        </p:spPr>
      </p:pic>
      <p:pic>
        <p:nvPicPr>
          <p:cNvPr id="28" name="Immagine 27">
            <a:extLst>
              <a:ext uri="{FF2B5EF4-FFF2-40B4-BE49-F238E27FC236}">
                <a16:creationId xmlns:a16="http://schemas.microsoft.com/office/drawing/2014/main" id="{051F93C7-53C1-4F77-8E30-2C8E56CE0CF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71600" y="2702447"/>
            <a:ext cx="1260000" cy="654545"/>
          </a:xfrm>
          <a:prstGeom prst="rect">
            <a:avLst/>
          </a:prstGeom>
        </p:spPr>
      </p:pic>
      <p:pic>
        <p:nvPicPr>
          <p:cNvPr id="30" name="Immagine 29">
            <a:extLst>
              <a:ext uri="{FF2B5EF4-FFF2-40B4-BE49-F238E27FC236}">
                <a16:creationId xmlns:a16="http://schemas.microsoft.com/office/drawing/2014/main" id="{C87CAC61-1D11-4DE7-968C-5358CD9D540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771800" y="2780928"/>
            <a:ext cx="1800000" cy="539999"/>
          </a:xfrm>
          <a:prstGeom prst="rect">
            <a:avLst/>
          </a:prstGeom>
        </p:spPr>
      </p:pic>
      <p:pic>
        <p:nvPicPr>
          <p:cNvPr id="32" name="Immagine 31">
            <a:extLst>
              <a:ext uri="{FF2B5EF4-FFF2-40B4-BE49-F238E27FC236}">
                <a16:creationId xmlns:a16="http://schemas.microsoft.com/office/drawing/2014/main" id="{F5E67C74-2BD1-43A2-BF47-BDACC17E2A9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921549" y="2852936"/>
            <a:ext cx="1440000" cy="362057"/>
          </a:xfrm>
          <a:prstGeom prst="rect">
            <a:avLst/>
          </a:prstGeom>
        </p:spPr>
      </p:pic>
      <p:pic>
        <p:nvPicPr>
          <p:cNvPr id="34" name="Immagine 33">
            <a:extLst>
              <a:ext uri="{FF2B5EF4-FFF2-40B4-BE49-F238E27FC236}">
                <a16:creationId xmlns:a16="http://schemas.microsoft.com/office/drawing/2014/main" id="{406A552C-592F-4FCA-B827-14192BFA5E7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32440" y="2781301"/>
            <a:ext cx="1800000" cy="450000"/>
          </a:xfrm>
          <a:prstGeom prst="rect">
            <a:avLst/>
          </a:prstGeom>
        </p:spPr>
      </p:pic>
      <p:pic>
        <p:nvPicPr>
          <p:cNvPr id="36" name="Immagine 35">
            <a:extLst>
              <a:ext uri="{FF2B5EF4-FFF2-40B4-BE49-F238E27FC236}">
                <a16:creationId xmlns:a16="http://schemas.microsoft.com/office/drawing/2014/main" id="{374918EF-2FB4-4E85-BC26-C784B9F6641E}"/>
              </a:ext>
            </a:extLst>
          </p:cNvPr>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2303" y="3537074"/>
            <a:ext cx="1440000" cy="949091"/>
          </a:xfrm>
          <a:prstGeom prst="rect">
            <a:avLst/>
          </a:prstGeom>
        </p:spPr>
      </p:pic>
      <p:pic>
        <p:nvPicPr>
          <p:cNvPr id="38" name="Immagine 37">
            <a:extLst>
              <a:ext uri="{FF2B5EF4-FFF2-40B4-BE49-F238E27FC236}">
                <a16:creationId xmlns:a16="http://schemas.microsoft.com/office/drawing/2014/main" id="{653908F1-88FA-4C13-B7C4-902AC65FEC2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83768" y="3626496"/>
            <a:ext cx="1980000" cy="666600"/>
          </a:xfrm>
          <a:prstGeom prst="rect">
            <a:avLst/>
          </a:prstGeom>
        </p:spPr>
      </p:pic>
      <p:pic>
        <p:nvPicPr>
          <p:cNvPr id="40" name="Immagine 39">
            <a:extLst>
              <a:ext uri="{FF2B5EF4-FFF2-40B4-BE49-F238E27FC236}">
                <a16:creationId xmlns:a16="http://schemas.microsoft.com/office/drawing/2014/main" id="{EF46AFDB-C400-49CD-B03E-B567019B514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283968" y="3501008"/>
            <a:ext cx="1440000" cy="1008560"/>
          </a:xfrm>
          <a:prstGeom prst="rect">
            <a:avLst/>
          </a:prstGeom>
        </p:spPr>
      </p:pic>
      <p:pic>
        <p:nvPicPr>
          <p:cNvPr id="42" name="Immagine 41">
            <a:extLst>
              <a:ext uri="{FF2B5EF4-FFF2-40B4-BE49-F238E27FC236}">
                <a16:creationId xmlns:a16="http://schemas.microsoft.com/office/drawing/2014/main" id="{BB55A07D-1061-4946-A728-21BD2277289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796136" y="3681064"/>
            <a:ext cx="1440000" cy="324000"/>
          </a:xfrm>
          <a:prstGeom prst="rect">
            <a:avLst/>
          </a:prstGeom>
        </p:spPr>
      </p:pic>
      <p:pic>
        <p:nvPicPr>
          <p:cNvPr id="44" name="Immagine 43">
            <a:extLst>
              <a:ext uri="{FF2B5EF4-FFF2-40B4-BE49-F238E27FC236}">
                <a16:creationId xmlns:a16="http://schemas.microsoft.com/office/drawing/2014/main" id="{46D1C893-9844-4B45-9FB1-19BAB53CE24F}"/>
              </a:ext>
            </a:extLst>
          </p:cNvPr>
          <p:cNvPicPr>
            <a:picLocks noChangeAspect="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1600" y="4718518"/>
            <a:ext cx="1800000" cy="613754"/>
          </a:xfrm>
          <a:prstGeom prst="rect">
            <a:avLst/>
          </a:prstGeom>
        </p:spPr>
      </p:pic>
      <p:pic>
        <p:nvPicPr>
          <p:cNvPr id="46" name="Immagine 45">
            <a:extLst>
              <a:ext uri="{FF2B5EF4-FFF2-40B4-BE49-F238E27FC236}">
                <a16:creationId xmlns:a16="http://schemas.microsoft.com/office/drawing/2014/main" id="{70F3DECE-C9C9-4889-A328-8A844E95B0C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312651" y="3417435"/>
            <a:ext cx="1800000" cy="845085"/>
          </a:xfrm>
          <a:prstGeom prst="rect">
            <a:avLst/>
          </a:prstGeom>
        </p:spPr>
      </p:pic>
      <p:pic>
        <p:nvPicPr>
          <p:cNvPr id="48" name="Immagine 47">
            <a:extLst>
              <a:ext uri="{FF2B5EF4-FFF2-40B4-BE49-F238E27FC236}">
                <a16:creationId xmlns:a16="http://schemas.microsoft.com/office/drawing/2014/main" id="{8CF7756C-D242-4845-B6AC-FFAC0349F48A}"/>
              </a:ext>
            </a:extLst>
          </p:cNvPr>
          <p:cNvPicPr>
            <a:picLocks noChangeAspect="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36875" y="4874869"/>
            <a:ext cx="2880000" cy="200656"/>
          </a:xfrm>
          <a:prstGeom prst="rect">
            <a:avLst/>
          </a:prstGeom>
        </p:spPr>
      </p:pic>
      <p:pic>
        <p:nvPicPr>
          <p:cNvPr id="50" name="Immagine 49">
            <a:extLst>
              <a:ext uri="{FF2B5EF4-FFF2-40B4-BE49-F238E27FC236}">
                <a16:creationId xmlns:a16="http://schemas.microsoft.com/office/drawing/2014/main" id="{989598FE-14AD-42EF-A7EE-EA30E564A876}"/>
              </a:ext>
            </a:extLst>
          </p:cNvPr>
          <p:cNvPicPr>
            <a:picLocks noChangeAspect="1"/>
          </p:cNvPicPr>
          <p:nvPr/>
        </p:nvPicPr>
        <p:blipFill>
          <a:blip r:embed="rId24">
            <a:duotone>
              <a:prstClr val="black"/>
              <a:schemeClr val="tx2">
                <a:tint val="45000"/>
                <a:satMod val="400000"/>
              </a:schemeClr>
            </a:duotone>
            <a:extLst>
              <a:ext uri="{BEBA8EAE-BF5A-486C-A8C5-ECC9F3942E4B}">
                <a14:imgProps xmlns:a14="http://schemas.microsoft.com/office/drawing/2010/main">
                  <a14:imgLayer r:embed="rId2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012173" y="4885019"/>
            <a:ext cx="1440000" cy="190506"/>
          </a:xfrm>
          <a:prstGeom prst="rect">
            <a:avLst/>
          </a:prstGeom>
        </p:spPr>
      </p:pic>
      <p:pic>
        <p:nvPicPr>
          <p:cNvPr id="52" name="Immagine 51">
            <a:extLst>
              <a:ext uri="{FF2B5EF4-FFF2-40B4-BE49-F238E27FC236}">
                <a16:creationId xmlns:a16="http://schemas.microsoft.com/office/drawing/2014/main" id="{2FBCE2B6-0FE7-4505-9391-41971B54B0F1}"/>
              </a:ext>
            </a:extLst>
          </p:cNvPr>
          <p:cNvPicPr>
            <a:picLocks noChangeAspect="1"/>
          </p:cNvPicPr>
          <p:nvPr/>
        </p:nvPicPr>
        <p:blipFill>
          <a:blip r:embed="rId2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1600" y="5481368"/>
            <a:ext cx="1440000" cy="1260000"/>
          </a:xfrm>
          <a:prstGeom prst="rect">
            <a:avLst/>
          </a:prstGeom>
        </p:spPr>
      </p:pic>
      <p:pic>
        <p:nvPicPr>
          <p:cNvPr id="54" name="Immagine 53">
            <a:extLst>
              <a:ext uri="{FF2B5EF4-FFF2-40B4-BE49-F238E27FC236}">
                <a16:creationId xmlns:a16="http://schemas.microsoft.com/office/drawing/2014/main" id="{3ABD7AEB-43C2-4718-B3AB-453A8DDADD50}"/>
              </a:ext>
            </a:extLst>
          </p:cNvPr>
          <p:cNvPicPr>
            <a:picLocks noChangeAspect="1"/>
          </p:cNvPicPr>
          <p:nvPr/>
        </p:nvPicPr>
        <p:blipFill>
          <a:blip r:embed="rId2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14832" y="5633952"/>
            <a:ext cx="1440000" cy="702112"/>
          </a:xfrm>
          <a:prstGeom prst="rect">
            <a:avLst/>
          </a:prstGeom>
        </p:spPr>
      </p:pic>
      <p:pic>
        <p:nvPicPr>
          <p:cNvPr id="56" name="Immagine 55">
            <a:extLst>
              <a:ext uri="{FF2B5EF4-FFF2-40B4-BE49-F238E27FC236}">
                <a16:creationId xmlns:a16="http://schemas.microsoft.com/office/drawing/2014/main" id="{888C6313-C215-4FC3-A4E9-D9CAD6848D63}"/>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4140112" y="5794819"/>
            <a:ext cx="1440000" cy="329143"/>
          </a:xfrm>
          <a:prstGeom prst="rect">
            <a:avLst/>
          </a:prstGeom>
        </p:spPr>
      </p:pic>
      <p:pic>
        <p:nvPicPr>
          <p:cNvPr id="58" name="Immagine 57">
            <a:extLst>
              <a:ext uri="{FF2B5EF4-FFF2-40B4-BE49-F238E27FC236}">
                <a16:creationId xmlns:a16="http://schemas.microsoft.com/office/drawing/2014/main" id="{EE5928A8-6DE7-4447-A8E5-B7362B45774C}"/>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737163" y="4331715"/>
            <a:ext cx="950976" cy="1188720"/>
          </a:xfrm>
          <a:prstGeom prst="rect">
            <a:avLst/>
          </a:prstGeom>
        </p:spPr>
      </p:pic>
      <p:pic>
        <p:nvPicPr>
          <p:cNvPr id="60" name="Immagine 59">
            <a:extLst>
              <a:ext uri="{FF2B5EF4-FFF2-40B4-BE49-F238E27FC236}">
                <a16:creationId xmlns:a16="http://schemas.microsoft.com/office/drawing/2014/main" id="{75E7155E-AB96-4546-B126-CABE43D33FA1}"/>
              </a:ext>
            </a:extLst>
          </p:cNvPr>
          <p:cNvPicPr>
            <a:picLocks noChangeAspect="1"/>
          </p:cNvPicPr>
          <p:nvPr/>
        </p:nvPicPr>
        <p:blipFill>
          <a:blip r:embed="rId3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92080" y="5289394"/>
            <a:ext cx="2160000" cy="1307958"/>
          </a:xfrm>
          <a:prstGeom prst="rect">
            <a:avLst/>
          </a:prstGeom>
        </p:spPr>
      </p:pic>
      <p:pic>
        <p:nvPicPr>
          <p:cNvPr id="62" name="Immagine 61">
            <a:extLst>
              <a:ext uri="{FF2B5EF4-FFF2-40B4-BE49-F238E27FC236}">
                <a16:creationId xmlns:a16="http://schemas.microsoft.com/office/drawing/2014/main" id="{2C93588B-9172-453D-A128-39DAE57171B1}"/>
              </a:ext>
            </a:extLst>
          </p:cNvPr>
          <p:cNvPicPr>
            <a:picLocks noChangeAspect="1"/>
          </p:cNvPicPr>
          <p:nvPr/>
        </p:nvPicPr>
        <p:blipFill rotWithShape="1">
          <a:blip r:embed="rId31">
            <a:clrChange>
              <a:clrFrom>
                <a:srgbClr val="FFFFFF"/>
              </a:clrFrom>
              <a:clrTo>
                <a:srgbClr val="FFFFFF">
                  <a:alpha val="0"/>
                </a:srgbClr>
              </a:clrTo>
            </a:clrChange>
            <a:extLst>
              <a:ext uri="{28A0092B-C50C-407E-A947-70E740481C1C}">
                <a14:useLocalDpi xmlns:a14="http://schemas.microsoft.com/office/drawing/2010/main" val="0"/>
              </a:ext>
            </a:extLst>
          </a:blip>
          <a:srcRect t="35307" b="31153"/>
          <a:stretch/>
        </p:blipFill>
        <p:spPr>
          <a:xfrm>
            <a:off x="6933380" y="5517232"/>
            <a:ext cx="2160000" cy="83928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magine 30">
            <a:extLst>
              <a:ext uri="{FF2B5EF4-FFF2-40B4-BE49-F238E27FC236}">
                <a16:creationId xmlns:a16="http://schemas.microsoft.com/office/drawing/2014/main" id="{E86DA1A1-7823-43B0-AB86-0F222653DEB4}"/>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8" name="CasellaDiTesto 7"/>
          <p:cNvSpPr txBox="1"/>
          <p:nvPr/>
        </p:nvSpPr>
        <p:spPr>
          <a:xfrm>
            <a:off x="1728161" y="71414"/>
            <a:ext cx="4572031" cy="369332"/>
          </a:xfrm>
          <a:prstGeom prst="rect">
            <a:avLst/>
          </a:prstGeom>
          <a:noFill/>
        </p:spPr>
        <p:txBody>
          <a:bodyPr wrap="square" rtlCol="0">
            <a:spAutoFit/>
          </a:bodyPr>
          <a:lstStyle/>
          <a:p>
            <a:r>
              <a:rPr lang="it-IT" b="1" dirty="0">
                <a:solidFill>
                  <a:srgbClr val="32566C"/>
                </a:solidFill>
              </a:rPr>
              <a:t>   GENERAL DOSING PARTNERS IN THE WORLD </a:t>
            </a:r>
          </a:p>
        </p:txBody>
      </p:sp>
      <p:pic>
        <p:nvPicPr>
          <p:cNvPr id="38914" name="Picture 2" descr="D:\GENERAL DOSING\DOC COMMERCIALE\Presentazioni\dot-map-of-the-world--black-and-white-michael-tompsett.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627496" y="957958"/>
            <a:ext cx="6445098" cy="4680000"/>
          </a:xfrm>
          <a:prstGeom prst="rect">
            <a:avLst/>
          </a:prstGeom>
          <a:noFill/>
        </p:spPr>
      </p:pic>
      <p:cxnSp>
        <p:nvCxnSpPr>
          <p:cNvPr id="26" name="Connettore 2 25"/>
          <p:cNvCxnSpPr>
            <a:cxnSpLocks/>
          </p:cNvCxnSpPr>
          <p:nvPr/>
        </p:nvCxnSpPr>
        <p:spPr>
          <a:xfrm flipH="1" flipV="1">
            <a:off x="6300194" y="2708920"/>
            <a:ext cx="550228" cy="231464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9" name="Segnaposto numero diapositiva 18"/>
          <p:cNvSpPr>
            <a:spLocks noGrp="1"/>
          </p:cNvSpPr>
          <p:nvPr>
            <p:ph type="sldNum" sz="quarter" idx="12"/>
          </p:nvPr>
        </p:nvSpPr>
        <p:spPr>
          <a:xfrm>
            <a:off x="6815182" y="6499226"/>
            <a:ext cx="1900222" cy="287360"/>
          </a:xfrm>
        </p:spPr>
        <p:txBody>
          <a:bodyPr/>
          <a:lstStyle/>
          <a:p>
            <a:fld id="{27367E49-CC68-4D5C-9113-60D082B60765}" type="slidenum">
              <a:rPr lang="it-IT" smtClean="0"/>
              <a:pPr/>
              <a:t>52</a:t>
            </a:fld>
            <a:endParaRPr lang="it-IT" dirty="0"/>
          </a:p>
        </p:txBody>
      </p:sp>
      <p:sp>
        <p:nvSpPr>
          <p:cNvPr id="21" name="Segnaposto piè di pagina 20"/>
          <p:cNvSpPr>
            <a:spLocks noGrp="1"/>
          </p:cNvSpPr>
          <p:nvPr>
            <p:ph type="ftr" sz="quarter" idx="11"/>
          </p:nvPr>
        </p:nvSpPr>
        <p:spPr/>
        <p:txBody>
          <a:bodyPr/>
          <a:lstStyle/>
          <a:p>
            <a:r>
              <a:rPr lang="it-IT" dirty="0" err="1"/>
              <a:t>General</a:t>
            </a:r>
            <a:r>
              <a:rPr lang="it-IT" dirty="0"/>
              <a:t> </a:t>
            </a:r>
            <a:r>
              <a:rPr lang="it-IT" dirty="0" err="1"/>
              <a:t>Dosing</a:t>
            </a:r>
            <a:r>
              <a:rPr lang="it-IT" dirty="0"/>
              <a:t> Company </a:t>
            </a:r>
            <a:r>
              <a:rPr lang="it-IT" dirty="0" err="1"/>
              <a:t>Profile</a:t>
            </a:r>
            <a:endParaRPr lang="it-IT" dirty="0"/>
          </a:p>
        </p:txBody>
      </p:sp>
      <p:sp>
        <p:nvSpPr>
          <p:cNvPr id="3079" name="Rectangle 7"/>
          <p:cNvSpPr>
            <a:spLocks noChangeArrowheads="1"/>
          </p:cNvSpPr>
          <p:nvPr/>
        </p:nvSpPr>
        <p:spPr bwMode="auto">
          <a:xfrm>
            <a:off x="1035122" y="974515"/>
            <a:ext cx="2285984"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it-IT" sz="1000" b="1" i="0" u="none" strike="noStrike" cap="none" normalizeH="0" baseline="0" dirty="0" err="1">
                <a:ln>
                  <a:noFill/>
                </a:ln>
                <a:solidFill>
                  <a:schemeClr val="tx1"/>
                </a:solidFill>
                <a:effectLst/>
                <a:latin typeface="Arial" pitchFamily="34" charset="0"/>
              </a:rPr>
              <a:t>Leadbulk</a:t>
            </a:r>
            <a:r>
              <a:rPr kumimoji="0" lang="it-IT" sz="1000" b="1" i="0" u="none" strike="noStrike" cap="none" normalizeH="0" baseline="0" dirty="0">
                <a:ln>
                  <a:noFill/>
                </a:ln>
                <a:solidFill>
                  <a:schemeClr val="tx1"/>
                </a:solidFill>
                <a:effectLst/>
                <a:latin typeface="Arial" pitchFamily="34" charset="0"/>
              </a:rPr>
              <a:t> AB (</a:t>
            </a:r>
            <a:r>
              <a:rPr kumimoji="0" lang="it-IT" sz="1000" b="1" i="0" u="none" strike="noStrike" cap="none" normalizeH="0" baseline="0" dirty="0" err="1">
                <a:ln>
                  <a:noFill/>
                </a:ln>
                <a:solidFill>
                  <a:schemeClr val="tx1"/>
                </a:solidFill>
                <a:effectLst/>
                <a:latin typeface="Arial" pitchFamily="34" charset="0"/>
              </a:rPr>
              <a:t>Org.nr.</a:t>
            </a:r>
            <a:r>
              <a:rPr kumimoji="0" lang="it-IT" sz="1000" b="1" i="0" u="none" strike="noStrike" cap="none" normalizeH="0" baseline="0" dirty="0">
                <a:ln>
                  <a:noFill/>
                </a:ln>
                <a:solidFill>
                  <a:schemeClr val="tx1"/>
                </a:solidFill>
                <a:effectLst/>
                <a:latin typeface="Arial" pitchFamily="34" charset="0"/>
              </a:rPr>
              <a:t> 556979-6492)</a:t>
            </a:r>
            <a:endParaRPr kumimoji="0" lang="it-IT" sz="1000" b="0" i="0" u="none" strike="noStrike" cap="none" normalizeH="0" baseline="0" dirty="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it-IT" sz="1000" b="0" i="0" u="none" strike="noStrike" cap="none" normalizeH="0" baseline="0" dirty="0" err="1">
                <a:ln>
                  <a:noFill/>
                </a:ln>
                <a:solidFill>
                  <a:schemeClr val="tx1"/>
                </a:solidFill>
                <a:effectLst/>
                <a:latin typeface="Arial" pitchFamily="34" charset="0"/>
              </a:rPr>
              <a:t>Plastgatan</a:t>
            </a:r>
            <a:r>
              <a:rPr kumimoji="0" lang="it-IT" sz="1000" b="0" i="0" u="none" strike="noStrike" cap="none" normalizeH="0" baseline="0" dirty="0">
                <a:ln>
                  <a:noFill/>
                </a:ln>
                <a:solidFill>
                  <a:schemeClr val="tx1"/>
                </a:solidFill>
                <a:effectLst/>
                <a:latin typeface="Arial" pitchFamily="34" charset="0"/>
              </a:rPr>
              <a:t> 6, 531 55 </a:t>
            </a:r>
            <a:r>
              <a:rPr kumimoji="0" lang="it-IT" sz="1000" b="0" i="0" u="none" strike="noStrike" cap="none" normalizeH="0" baseline="0" dirty="0" err="1">
                <a:ln>
                  <a:noFill/>
                </a:ln>
                <a:solidFill>
                  <a:schemeClr val="tx1"/>
                </a:solidFill>
                <a:effectLst/>
                <a:latin typeface="Arial" pitchFamily="34" charset="0"/>
              </a:rPr>
              <a:t>Lidköping</a:t>
            </a:r>
            <a:br>
              <a:rPr kumimoji="0" lang="it-IT" sz="1000" b="0" i="0" u="none" strike="noStrike" cap="none" normalizeH="0" baseline="0" dirty="0">
                <a:ln>
                  <a:noFill/>
                </a:ln>
                <a:solidFill>
                  <a:schemeClr val="tx1"/>
                </a:solidFill>
                <a:effectLst/>
                <a:latin typeface="Arial" pitchFamily="34" charset="0"/>
              </a:rPr>
            </a:br>
            <a:r>
              <a:rPr kumimoji="0" lang="it-IT" sz="1000" b="0" i="0" u="none" strike="noStrike" cap="none" normalizeH="0" baseline="0" dirty="0">
                <a:ln>
                  <a:noFill/>
                </a:ln>
                <a:solidFill>
                  <a:schemeClr val="tx1"/>
                </a:solidFill>
                <a:effectLst/>
                <a:latin typeface="Arial" pitchFamily="34" charset="0"/>
              </a:rPr>
              <a:t>info@leadbulk.se</a:t>
            </a:r>
            <a:br>
              <a:rPr kumimoji="0" lang="it-IT" sz="1000" b="0" i="0" u="none" strike="noStrike" cap="none" normalizeH="0" baseline="0" dirty="0">
                <a:ln>
                  <a:noFill/>
                </a:ln>
                <a:solidFill>
                  <a:schemeClr val="tx1"/>
                </a:solidFill>
                <a:effectLst/>
                <a:latin typeface="Arial" pitchFamily="34" charset="0"/>
              </a:rPr>
            </a:br>
            <a:r>
              <a:rPr kumimoji="0" lang="it-IT" sz="1000" b="0" i="0" u="none" strike="noStrike" cap="none" normalizeH="0" baseline="0" dirty="0">
                <a:ln>
                  <a:noFill/>
                </a:ln>
                <a:solidFill>
                  <a:schemeClr val="tx1"/>
                </a:solidFill>
                <a:effectLst/>
                <a:latin typeface="Arial" pitchFamily="34" charset="0"/>
              </a:rPr>
              <a:t>0510 59 00 59</a:t>
            </a:r>
          </a:p>
          <a:p>
            <a:pPr eaLnBrk="0" fontAlgn="base" hangingPunct="0">
              <a:spcBef>
                <a:spcPct val="0"/>
              </a:spcBef>
              <a:spcAft>
                <a:spcPct val="0"/>
              </a:spcAft>
            </a:pPr>
            <a:r>
              <a:rPr lang="fr-FR" sz="1000" b="1" dirty="0">
                <a:solidFill>
                  <a:schemeClr val="accent6">
                    <a:lumMod val="75000"/>
                  </a:schemeClr>
                </a:solidFill>
              </a:rPr>
              <a:t>AREA : DENMARK/SWEDEN</a:t>
            </a:r>
          </a:p>
        </p:txBody>
      </p:sp>
      <p:pic>
        <p:nvPicPr>
          <p:cNvPr id="3080" name="Picture 8" descr="C:\Documents and Settings\FF\Desktop\Leadbulk.png"/>
          <p:cNvPicPr>
            <a:picLocks noChangeAspect="1" noChangeArrowheads="1"/>
          </p:cNvPicPr>
          <p:nvPr/>
        </p:nvPicPr>
        <p:blipFill>
          <a:blip r:embed="rId5"/>
          <a:srcRect/>
          <a:stretch>
            <a:fillRect/>
          </a:stretch>
        </p:blipFill>
        <p:spPr bwMode="auto">
          <a:xfrm>
            <a:off x="1143075" y="474471"/>
            <a:ext cx="1513576" cy="576000"/>
          </a:xfrm>
          <a:prstGeom prst="rect">
            <a:avLst/>
          </a:prstGeom>
          <a:noFill/>
        </p:spPr>
      </p:pic>
      <p:cxnSp>
        <p:nvCxnSpPr>
          <p:cNvPr id="46" name="Connettore 2 45"/>
          <p:cNvCxnSpPr>
            <a:cxnSpLocks/>
          </p:cNvCxnSpPr>
          <p:nvPr/>
        </p:nvCxnSpPr>
        <p:spPr>
          <a:xfrm>
            <a:off x="2656651" y="1084196"/>
            <a:ext cx="3201233" cy="84460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6" name="Immagine 5">
            <a:extLst>
              <a:ext uri="{FF2B5EF4-FFF2-40B4-BE49-F238E27FC236}">
                <a16:creationId xmlns:a16="http://schemas.microsoft.com/office/drawing/2014/main" id="{2CE1987E-CB35-4E55-AF89-C6D3964A013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4086" y="3560241"/>
            <a:ext cx="2361082" cy="720000"/>
          </a:xfrm>
          <a:prstGeom prst="rect">
            <a:avLst/>
          </a:prstGeom>
        </p:spPr>
      </p:pic>
      <p:sp>
        <p:nvSpPr>
          <p:cNvPr id="36" name="Rectangle 7">
            <a:extLst>
              <a:ext uri="{FF2B5EF4-FFF2-40B4-BE49-F238E27FC236}">
                <a16:creationId xmlns:a16="http://schemas.microsoft.com/office/drawing/2014/main" id="{CF4574FA-D286-4F62-9F63-F55FAB7FB8F8}"/>
              </a:ext>
            </a:extLst>
          </p:cNvPr>
          <p:cNvSpPr>
            <a:spLocks noChangeArrowheads="1"/>
          </p:cNvSpPr>
          <p:nvPr/>
        </p:nvSpPr>
        <p:spPr bwMode="auto">
          <a:xfrm>
            <a:off x="1415814" y="4289623"/>
            <a:ext cx="228598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it-IT" sz="1000" dirty="0">
                <a:latin typeface="Arial" pitchFamily="34" charset="0"/>
              </a:rPr>
              <a:t>Quinta </a:t>
            </a:r>
            <a:r>
              <a:rPr lang="it-IT" sz="1000" dirty="0" err="1">
                <a:latin typeface="Arial" pitchFamily="34" charset="0"/>
              </a:rPr>
              <a:t>Figueira</a:t>
            </a:r>
            <a:r>
              <a:rPr lang="it-IT" sz="1000" dirty="0">
                <a:latin typeface="Arial" pitchFamily="34" charset="0"/>
              </a:rPr>
              <a:t> </a:t>
            </a:r>
            <a:r>
              <a:rPr lang="it-IT" sz="1000" dirty="0" err="1">
                <a:latin typeface="Arial" pitchFamily="34" charset="0"/>
              </a:rPr>
              <a:t>Armz</a:t>
            </a:r>
            <a:r>
              <a:rPr lang="it-IT" sz="1000" dirty="0">
                <a:latin typeface="Arial" pitchFamily="34" charset="0"/>
              </a:rPr>
              <a:t> 1-F 2615-711</a:t>
            </a:r>
          </a:p>
          <a:p>
            <a:pPr lvl="0" eaLnBrk="0" fontAlgn="base" hangingPunct="0">
              <a:spcBef>
                <a:spcPct val="0"/>
              </a:spcBef>
              <a:spcAft>
                <a:spcPct val="0"/>
              </a:spcAft>
            </a:pPr>
            <a:r>
              <a:rPr lang="it-IT" sz="1000" dirty="0">
                <a:latin typeface="Arial" pitchFamily="34" charset="0"/>
              </a:rPr>
              <a:t>SOBRALINHO Portugal</a:t>
            </a:r>
            <a:br>
              <a:rPr kumimoji="0" lang="it-IT" sz="1000" b="0" i="0" u="none" strike="noStrike" cap="none" normalizeH="0" baseline="0" dirty="0">
                <a:ln>
                  <a:noFill/>
                </a:ln>
                <a:solidFill>
                  <a:schemeClr val="tx1"/>
                </a:solidFill>
                <a:effectLst/>
                <a:latin typeface="Arial" pitchFamily="34" charset="0"/>
              </a:rPr>
            </a:br>
            <a:r>
              <a:rPr kumimoji="0" lang="it-IT" sz="1000" b="0" i="0" u="none" strike="noStrike" cap="none" normalizeH="0" baseline="0" dirty="0">
                <a:ln>
                  <a:noFill/>
                </a:ln>
                <a:solidFill>
                  <a:schemeClr val="tx1"/>
                </a:solidFill>
                <a:effectLst/>
                <a:latin typeface="Arial" pitchFamily="34" charset="0"/>
              </a:rPr>
              <a:t>E :commercial@gegmi.pt</a:t>
            </a:r>
          </a:p>
          <a:p>
            <a:pPr lvl="0" eaLnBrk="0" fontAlgn="base" hangingPunct="0">
              <a:spcBef>
                <a:spcPct val="0"/>
              </a:spcBef>
              <a:spcAft>
                <a:spcPct val="0"/>
              </a:spcAft>
            </a:pPr>
            <a:r>
              <a:rPr lang="it-IT" sz="1000" dirty="0">
                <a:latin typeface="Arial" pitchFamily="34" charset="0"/>
              </a:rPr>
              <a:t>W: www.gegmi.pt</a:t>
            </a:r>
            <a:br>
              <a:rPr kumimoji="0" lang="it-IT" sz="1000" b="0" i="0" u="none" strike="noStrike" cap="none" normalizeH="0" baseline="0" dirty="0">
                <a:ln>
                  <a:noFill/>
                </a:ln>
                <a:solidFill>
                  <a:schemeClr val="tx1"/>
                </a:solidFill>
                <a:effectLst/>
                <a:latin typeface="Arial" pitchFamily="34" charset="0"/>
              </a:rPr>
            </a:br>
            <a:r>
              <a:rPr lang="it-IT" sz="1000" dirty="0">
                <a:latin typeface="Arial" pitchFamily="34" charset="0"/>
              </a:rPr>
              <a:t>Tel. </a:t>
            </a:r>
            <a:r>
              <a:rPr lang="it-IT" sz="1000" dirty="0">
                <a:latin typeface="Arial" pitchFamily="34" charset="0"/>
                <a:hlinkClick r:id="rId7">
                  <a:extLst>
                    <a:ext uri="{A12FA001-AC4F-418D-AE19-62706E023703}">
                      <ahyp:hlinkClr xmlns:ahyp="http://schemas.microsoft.com/office/drawing/2018/hyperlinkcolor" val="tx"/>
                    </a:ext>
                  </a:extLst>
                </a:hlinkClick>
              </a:rPr>
              <a:t>218494471</a:t>
            </a:r>
            <a:endParaRPr lang="it-IT" sz="1000" dirty="0">
              <a:latin typeface="Arial" pitchFamily="34" charset="0"/>
            </a:endParaRPr>
          </a:p>
          <a:p>
            <a:pPr eaLnBrk="0" fontAlgn="base" hangingPunct="0">
              <a:spcBef>
                <a:spcPct val="0"/>
              </a:spcBef>
              <a:spcAft>
                <a:spcPct val="0"/>
              </a:spcAft>
            </a:pPr>
            <a:r>
              <a:rPr lang="fr-FR" sz="1000" b="1" dirty="0">
                <a:solidFill>
                  <a:schemeClr val="accent6">
                    <a:lumMod val="75000"/>
                  </a:schemeClr>
                </a:solidFill>
              </a:rPr>
              <a:t>AREA : PORTUGAL </a:t>
            </a:r>
          </a:p>
        </p:txBody>
      </p:sp>
      <p:cxnSp>
        <p:nvCxnSpPr>
          <p:cNvPr id="37" name="Connettore 2 36">
            <a:extLst>
              <a:ext uri="{FF2B5EF4-FFF2-40B4-BE49-F238E27FC236}">
                <a16:creationId xmlns:a16="http://schemas.microsoft.com/office/drawing/2014/main" id="{8373F5A7-B8A8-4AAD-9177-48573CBF84A5}"/>
              </a:ext>
            </a:extLst>
          </p:cNvPr>
          <p:cNvCxnSpPr>
            <a:cxnSpLocks/>
          </p:cNvCxnSpPr>
          <p:nvPr/>
        </p:nvCxnSpPr>
        <p:spPr>
          <a:xfrm flipV="1">
            <a:off x="3525005" y="2482747"/>
            <a:ext cx="1911091" cy="143749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0" name="Rectangle 7">
            <a:extLst>
              <a:ext uri="{FF2B5EF4-FFF2-40B4-BE49-F238E27FC236}">
                <a16:creationId xmlns:a16="http://schemas.microsoft.com/office/drawing/2014/main" id="{40A3E79A-35F3-46E1-89A8-A79D5CBD1DCB}"/>
              </a:ext>
            </a:extLst>
          </p:cNvPr>
          <p:cNvSpPr>
            <a:spLocks noChangeArrowheads="1"/>
          </p:cNvSpPr>
          <p:nvPr/>
        </p:nvSpPr>
        <p:spPr bwMode="auto">
          <a:xfrm>
            <a:off x="6130422" y="5613613"/>
            <a:ext cx="228598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lang="it-IT" sz="1000" b="1" dirty="0">
                <a:latin typeface="Arial" pitchFamily="34" charset="0"/>
              </a:rPr>
              <a:t>Euteos Ltd</a:t>
            </a:r>
            <a:endParaRPr kumimoji="0" lang="it-IT" sz="1000" b="0" i="0" u="none" strike="noStrike" cap="none" normalizeH="0" baseline="0" dirty="0">
              <a:ln>
                <a:noFill/>
              </a:ln>
              <a:solidFill>
                <a:schemeClr val="tx1"/>
              </a:solidFill>
              <a:effectLst/>
              <a:latin typeface="Arial" pitchFamily="34" charset="0"/>
            </a:endParaRPr>
          </a:p>
          <a:p>
            <a:pPr lvl="0" eaLnBrk="0" fontAlgn="base" hangingPunct="0">
              <a:spcBef>
                <a:spcPct val="0"/>
              </a:spcBef>
              <a:spcAft>
                <a:spcPct val="0"/>
              </a:spcAft>
            </a:pPr>
            <a:r>
              <a:rPr lang="it-IT" sz="1000" dirty="0" err="1">
                <a:latin typeface="Arial" pitchFamily="34" charset="0"/>
              </a:rPr>
              <a:t>Elyashiv</a:t>
            </a:r>
            <a:r>
              <a:rPr lang="it-IT" sz="1000" dirty="0">
                <a:latin typeface="Arial" pitchFamily="34" charset="0"/>
              </a:rPr>
              <a:t> St 2, </a:t>
            </a:r>
            <a:r>
              <a:rPr lang="it-IT" sz="1000" dirty="0" err="1">
                <a:latin typeface="Arial" pitchFamily="34" charset="0"/>
              </a:rPr>
              <a:t>Petah</a:t>
            </a:r>
            <a:r>
              <a:rPr lang="it-IT" sz="1000" dirty="0">
                <a:latin typeface="Arial" pitchFamily="34" charset="0"/>
              </a:rPr>
              <a:t> </a:t>
            </a:r>
            <a:r>
              <a:rPr lang="it-IT" sz="1000" dirty="0" err="1">
                <a:latin typeface="Arial" pitchFamily="34" charset="0"/>
              </a:rPr>
              <a:t>Tikva</a:t>
            </a:r>
            <a:r>
              <a:rPr lang="it-IT" sz="1000" dirty="0">
                <a:latin typeface="Arial" pitchFamily="34" charset="0"/>
              </a:rPr>
              <a:t>, Israele</a:t>
            </a:r>
            <a:br>
              <a:rPr kumimoji="0" lang="it-IT" sz="1000" b="0" i="0" u="none" strike="noStrike" cap="none" normalizeH="0" baseline="0" dirty="0">
                <a:ln>
                  <a:noFill/>
                </a:ln>
                <a:solidFill>
                  <a:schemeClr val="tx1"/>
                </a:solidFill>
                <a:effectLst/>
                <a:latin typeface="Arial" pitchFamily="34" charset="0"/>
              </a:rPr>
            </a:br>
            <a:r>
              <a:rPr lang="it-IT" sz="1000" dirty="0">
                <a:latin typeface="Arial" pitchFamily="34" charset="0"/>
              </a:rPr>
              <a:t>T :</a:t>
            </a:r>
            <a:r>
              <a:rPr lang="en-US" sz="1000" dirty="0">
                <a:latin typeface="Arial" pitchFamily="34" charset="0"/>
              </a:rPr>
              <a:t>+972   3 9080706</a:t>
            </a:r>
          </a:p>
          <a:p>
            <a:pPr lvl="0" eaLnBrk="0" fontAlgn="base" hangingPunct="0">
              <a:spcBef>
                <a:spcPct val="0"/>
              </a:spcBef>
              <a:spcAft>
                <a:spcPct val="0"/>
              </a:spcAft>
            </a:pPr>
            <a:r>
              <a:rPr lang="en-US" sz="1000" dirty="0">
                <a:latin typeface="Arial" pitchFamily="34" charset="0"/>
              </a:rPr>
              <a:t>E: eli@Euteos.com </a:t>
            </a:r>
          </a:p>
          <a:p>
            <a:pPr lvl="0" eaLnBrk="0" fontAlgn="base" hangingPunct="0">
              <a:spcBef>
                <a:spcPct val="0"/>
              </a:spcBef>
              <a:spcAft>
                <a:spcPct val="0"/>
              </a:spcAft>
            </a:pPr>
            <a:r>
              <a:rPr lang="en-US" sz="1000" dirty="0">
                <a:latin typeface="Arial" pitchFamily="34" charset="0"/>
              </a:rPr>
              <a:t>W: www.Euteos.com</a:t>
            </a:r>
            <a:endParaRPr lang="it-IT" sz="1000" dirty="0">
              <a:latin typeface="Arial" pitchFamily="34" charset="0"/>
            </a:endParaRPr>
          </a:p>
          <a:p>
            <a:pPr eaLnBrk="0" fontAlgn="base" hangingPunct="0">
              <a:spcBef>
                <a:spcPct val="0"/>
              </a:spcBef>
              <a:spcAft>
                <a:spcPct val="0"/>
              </a:spcAft>
            </a:pPr>
            <a:r>
              <a:rPr lang="fr-FR" sz="1000" b="1" dirty="0">
                <a:solidFill>
                  <a:schemeClr val="accent6">
                    <a:lumMod val="75000"/>
                  </a:schemeClr>
                </a:solidFill>
              </a:rPr>
              <a:t>AREA : ISRAEL</a:t>
            </a:r>
          </a:p>
        </p:txBody>
      </p:sp>
      <p:pic>
        <p:nvPicPr>
          <p:cNvPr id="11" name="Immagine 10">
            <a:extLst>
              <a:ext uri="{FF2B5EF4-FFF2-40B4-BE49-F238E27FC236}">
                <a16:creationId xmlns:a16="http://schemas.microsoft.com/office/drawing/2014/main" id="{30DB795C-3454-4092-B67A-566E2669C2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83704" y="5072700"/>
            <a:ext cx="1733550" cy="6096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8686B490-2B4D-47E5-964D-62AA23C39830}"/>
              </a:ext>
            </a:extLst>
          </p:cNvPr>
          <p:cNvPicPr>
            <a:picLocks noChangeAspect="1"/>
          </p:cNvPicPr>
          <p:nvPr/>
        </p:nvPicPr>
        <p:blipFill rotWithShape="1">
          <a:blip r:embed="rId2">
            <a:clrChange>
              <a:clrFrom>
                <a:srgbClr val="FEFEFE"/>
              </a:clrFrom>
              <a:clrTo>
                <a:srgbClr val="FEFEFE">
                  <a:alpha val="0"/>
                </a:srgbClr>
              </a:clrTo>
            </a:clrChange>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l="1808" r="67614"/>
          <a:stretch/>
        </p:blipFill>
        <p:spPr>
          <a:xfrm>
            <a:off x="-36512" y="-7491"/>
            <a:ext cx="3176121" cy="6892875"/>
          </a:xfrm>
          <a:prstGeom prst="rect">
            <a:avLst/>
          </a:prstGeom>
        </p:spPr>
      </p:pic>
      <p:sp>
        <p:nvSpPr>
          <p:cNvPr id="6" name="CasellaDiTesto 5"/>
          <p:cNvSpPr txBox="1"/>
          <p:nvPr/>
        </p:nvSpPr>
        <p:spPr>
          <a:xfrm>
            <a:off x="3094032" y="3857628"/>
            <a:ext cx="4286280" cy="1323439"/>
          </a:xfrm>
          <a:prstGeom prst="rect">
            <a:avLst/>
          </a:prstGeom>
          <a:noFill/>
        </p:spPr>
        <p:txBody>
          <a:bodyPr wrap="square" rtlCol="0">
            <a:spAutoFit/>
          </a:bodyPr>
          <a:lstStyle/>
          <a:p>
            <a:r>
              <a:rPr lang="it-IT" sz="1600" dirty="0">
                <a:solidFill>
                  <a:srgbClr val="32566C"/>
                </a:solidFill>
                <a:latin typeface="Ubuntu" panose="020B0504030602030204" pitchFamily="34" charset="0"/>
              </a:rPr>
              <a:t>Headquarter: Via V. Alfieri, 59</a:t>
            </a:r>
          </a:p>
          <a:p>
            <a:r>
              <a:rPr lang="it-IT" sz="1600" dirty="0">
                <a:solidFill>
                  <a:srgbClr val="32566C"/>
                </a:solidFill>
                <a:latin typeface="Ubuntu" panose="020B0504030602030204" pitchFamily="34" charset="0"/>
              </a:rPr>
              <a:t>41124 Modena - Italy</a:t>
            </a:r>
          </a:p>
          <a:p>
            <a:r>
              <a:rPr lang="it-IT" sz="1600" dirty="0">
                <a:solidFill>
                  <a:srgbClr val="32566C"/>
                </a:solidFill>
                <a:latin typeface="Ubuntu" panose="020B0504030602030204" pitchFamily="34" charset="0"/>
              </a:rPr>
              <a:t>Tel. +39 059 7100567   Fax. +39 059 6138149</a:t>
            </a:r>
          </a:p>
          <a:p>
            <a:r>
              <a:rPr lang="it-IT" sz="1600" dirty="0">
                <a:solidFill>
                  <a:srgbClr val="32566C"/>
                </a:solidFill>
                <a:latin typeface="Ubuntu" panose="020B0504030602030204" pitchFamily="34" charset="0"/>
              </a:rPr>
              <a:t>E-mail: </a:t>
            </a:r>
            <a:r>
              <a:rPr lang="it-IT" sz="1600" dirty="0">
                <a:solidFill>
                  <a:srgbClr val="200E6C"/>
                </a:solidFill>
                <a:latin typeface="Ubuntu" panose="020B0504030602030204" pitchFamily="34" charset="0"/>
                <a:hlinkClick r:id="rId4"/>
              </a:rPr>
              <a:t>generaldosing@generaldosing.com</a:t>
            </a:r>
            <a:endParaRPr lang="it-IT" sz="1600" dirty="0">
              <a:solidFill>
                <a:srgbClr val="200E6C"/>
              </a:solidFill>
              <a:latin typeface="Ubuntu" panose="020B0504030602030204" pitchFamily="34" charset="0"/>
            </a:endParaRPr>
          </a:p>
          <a:p>
            <a:r>
              <a:rPr lang="it-IT" sz="1600" dirty="0">
                <a:solidFill>
                  <a:srgbClr val="32566C"/>
                </a:solidFill>
                <a:latin typeface="Ubuntu" panose="020B0504030602030204" pitchFamily="34" charset="0"/>
              </a:rPr>
              <a:t>http: </a:t>
            </a:r>
            <a:r>
              <a:rPr lang="it-IT" sz="1600" dirty="0">
                <a:solidFill>
                  <a:srgbClr val="200E6C"/>
                </a:solidFill>
                <a:latin typeface="Ubuntu" panose="020B0504030602030204" pitchFamily="34" charset="0"/>
                <a:hlinkClick r:id="rId5"/>
              </a:rPr>
              <a:t>www.generaldosing.com</a:t>
            </a:r>
            <a:endParaRPr lang="it-IT" sz="1600" dirty="0">
              <a:solidFill>
                <a:srgbClr val="200E6C"/>
              </a:solidFill>
              <a:latin typeface="Ubuntu" panose="020B0504030602030204" pitchFamily="34" charset="0"/>
            </a:endParaRPr>
          </a:p>
        </p:txBody>
      </p:sp>
      <p:sp>
        <p:nvSpPr>
          <p:cNvPr id="7" name="Segnaposto numero diapositiva 6"/>
          <p:cNvSpPr>
            <a:spLocks noGrp="1"/>
          </p:cNvSpPr>
          <p:nvPr>
            <p:ph type="sldNum" sz="quarter" idx="12"/>
          </p:nvPr>
        </p:nvSpPr>
        <p:spPr/>
        <p:txBody>
          <a:bodyPr/>
          <a:lstStyle/>
          <a:p>
            <a:fld id="{27367E49-CC68-4D5C-9113-60D082B60765}" type="slidenum">
              <a:rPr lang="it-IT" smtClean="0"/>
              <a:pPr/>
              <a:t>53</a:t>
            </a:fld>
            <a:endParaRPr lang="it-IT"/>
          </a:p>
        </p:txBody>
      </p:sp>
      <p:sp>
        <p:nvSpPr>
          <p:cNvPr id="8" name="Segnaposto piè di pagina 7"/>
          <p:cNvSpPr>
            <a:spLocks noGrp="1"/>
          </p:cNvSpPr>
          <p:nvPr>
            <p:ph type="ftr" sz="quarter" idx="11"/>
          </p:nvPr>
        </p:nvSpPr>
        <p:spPr/>
        <p:txBody>
          <a:bodyPr/>
          <a:lstStyle/>
          <a:p>
            <a:r>
              <a:rPr lang="it-IT"/>
              <a:t>General Dosing Company Profile</a:t>
            </a:r>
          </a:p>
        </p:txBody>
      </p:sp>
      <p:pic>
        <p:nvPicPr>
          <p:cNvPr id="10" name="Immagine 9">
            <a:extLst>
              <a:ext uri="{FF2B5EF4-FFF2-40B4-BE49-F238E27FC236}">
                <a16:creationId xmlns:a16="http://schemas.microsoft.com/office/drawing/2014/main" id="{E9B3CD0C-3437-4ABB-B867-D1AB858998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60272" y="2565024"/>
            <a:ext cx="3960000" cy="1080000"/>
          </a:xfrm>
          <a:prstGeom prst="rect">
            <a:avLst/>
          </a:prstGeom>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E5A8E2C8AB79A43AD764EE9ADCF4EBC" ma:contentTypeVersion="6" ma:contentTypeDescription="Crear nuevo documento." ma:contentTypeScope="" ma:versionID="1f25d6b9601b3f0cd665be757f64fe0d">
  <xsd:schema xmlns:xsd="http://www.w3.org/2001/XMLSchema" xmlns:xs="http://www.w3.org/2001/XMLSchema" xmlns:p="http://schemas.microsoft.com/office/2006/metadata/properties" xmlns:ns2="46e16dcf-e65e-4c95-9bf4-3091ba3689fd" xmlns:ns3="e889e799-06ea-48c2-99a8-b12c0a3a10db" targetNamespace="http://schemas.microsoft.com/office/2006/metadata/properties" ma:root="true" ma:fieldsID="73bbb7f68b1c653a8132116a28d84d2a" ns2:_="" ns3:_="">
    <xsd:import namespace="46e16dcf-e65e-4c95-9bf4-3091ba3689fd"/>
    <xsd:import namespace="e889e799-06ea-48c2-99a8-b12c0a3a10d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e16dcf-e65e-4c95-9bf4-3091ba3689fd"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889e799-06ea-48c2-99a8-b12c0a3a10d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2C5392-1F02-4A00-8561-AB8568A086F3}"/>
</file>

<file path=customXml/itemProps2.xml><?xml version="1.0" encoding="utf-8"?>
<ds:datastoreItem xmlns:ds="http://schemas.openxmlformats.org/officeDocument/2006/customXml" ds:itemID="{63CE7835-E6F4-4875-946B-1D1553398D08}"/>
</file>

<file path=customXml/itemProps3.xml><?xml version="1.0" encoding="utf-8"?>
<ds:datastoreItem xmlns:ds="http://schemas.openxmlformats.org/officeDocument/2006/customXml" ds:itemID="{B0AC0386-16FE-4FA3-B388-9DD1C00B7E1B}"/>
</file>

<file path=docProps/app.xml><?xml version="1.0" encoding="utf-8"?>
<Properties xmlns="http://schemas.openxmlformats.org/officeDocument/2006/extended-properties" xmlns:vt="http://schemas.openxmlformats.org/officeDocument/2006/docPropsVTypes">
  <TotalTime>3925</TotalTime>
  <Words>1777</Words>
  <Application>Microsoft Office PowerPoint</Application>
  <PresentationFormat>Presentación en pantalla (4:3)</PresentationFormat>
  <Paragraphs>454</Paragraphs>
  <Slides>53</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53</vt:i4>
      </vt:variant>
    </vt:vector>
  </HeadingPairs>
  <TitlesOfParts>
    <vt:vector size="58" baseType="lpstr">
      <vt:lpstr>Arial</vt:lpstr>
      <vt:lpstr>Calibri</vt:lpstr>
      <vt:lpstr>Candara</vt:lpstr>
      <vt:lpstr>Ubuntu</vt:lpstr>
      <vt:lpstr>Tema di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FF</dc:creator>
  <cp:lastModifiedBy>Carlos Sandoval</cp:lastModifiedBy>
  <cp:revision>482</cp:revision>
  <dcterms:created xsi:type="dcterms:W3CDTF">2011-10-21T15:44:30Z</dcterms:created>
  <dcterms:modified xsi:type="dcterms:W3CDTF">2022-10-11T12:25:08Z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0x0101003E5A8E2C8AB79A43AD764EE9ADCF4EBC</vt:lpwstr>
  </property>
</Properties>
</file>