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63" r:id="rId5"/>
    <p:sldId id="266" r:id="rId6"/>
    <p:sldId id="273" r:id="rId7"/>
    <p:sldId id="277" r:id="rId8"/>
    <p:sldId id="267" r:id="rId9"/>
    <p:sldId id="272" r:id="rId10"/>
    <p:sldId id="286" r:id="rId11"/>
    <p:sldId id="278" r:id="rId12"/>
    <p:sldId id="279" r:id="rId13"/>
    <p:sldId id="280" r:id="rId14"/>
    <p:sldId id="281" r:id="rId15"/>
    <p:sldId id="28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4D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14" autoAdjust="0"/>
    <p:restoredTop sz="96197" autoAdjust="0"/>
  </p:normalViewPr>
  <p:slideViewPr>
    <p:cSldViewPr snapToGrid="0" snapToObjects="1">
      <p:cViewPr varScale="1">
        <p:scale>
          <a:sx n="114" d="100"/>
          <a:sy n="114" d="100"/>
        </p:scale>
        <p:origin x="736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68A44D-66A9-9D49-9547-5F8BDC236F83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3A381-0A0B-694D-A6CA-B7CEE51485A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91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ADE72-E874-8B22-A4FE-59DA6FEB0E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957032"/>
            <a:ext cx="9144000" cy="94393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TYPE TOPIC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8402C6-ADB2-145A-9D43-4395A4C969DE}"/>
              </a:ext>
            </a:extLst>
          </p:cNvPr>
          <p:cNvCxnSpPr/>
          <p:nvPr userDrawn="1"/>
        </p:nvCxnSpPr>
        <p:spPr>
          <a:xfrm>
            <a:off x="4038600" y="3906065"/>
            <a:ext cx="4293781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049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DAC27-23BC-DD83-4E1C-BFC589384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4EE39-D3A5-AD3A-A5DF-63C63A5A7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9637"/>
            <a:ext cx="10515600" cy="486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21CA657-1122-762D-2050-8689443F3F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93FFEBF-3903-8950-96AD-B5E63462FE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3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D9C33-8BC3-A78D-34EC-81AF9D9E7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400C3-9709-598B-55EE-9414735879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50000"/>
            <a:ext cx="5180400" cy="486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691E7B-455C-7947-F92B-4DB7F70E3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50000"/>
            <a:ext cx="5180400" cy="486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3E8BA2-0F02-623C-1489-334D0E7239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EE0353-CB0F-15FD-E643-1E0CA420FD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14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62396-A9D0-B016-8969-7431CB0EE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4A7A16-9611-E154-5E8E-1F17F347CD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F0B1F4-478A-D2BB-EE8B-D2E7F37ECC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3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52068-7C95-0ABF-F17D-1928B690C9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FBC84-D94D-EC49-1949-217BCFCFA9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863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BFCEB-0F16-85DA-36E3-B622FA865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50000"/>
            <a:ext cx="105156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B7275-583D-0BF9-DCAD-83C78A2AA5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www.tps.ltd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982DC-E766-458F-6190-3EF288B607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B5804-0D29-A14D-AD9D-7A0983B4FA96}" type="slidenum">
              <a:rPr lang="en-US" smtClean="0"/>
              <a:t>‹Nº›</a:t>
            </a:fld>
            <a:endParaRPr lang="en-US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3F8F9D56-DA7C-3E12-11C3-6AD5DB06FD3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054490" y="365125"/>
            <a:ext cx="1396926" cy="3003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A1B543-4844-5BBA-92ED-C653507BD88D}"/>
              </a:ext>
            </a:extLst>
          </p:cNvPr>
          <p:cNvSpPr txBox="1"/>
          <p:nvPr userDrawn="1"/>
        </p:nvSpPr>
        <p:spPr>
          <a:xfrm>
            <a:off x="10089659" y="665492"/>
            <a:ext cx="1701684" cy="307777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The power of simplicity</a:t>
            </a:r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798C8852-3C52-4959-3115-48EEF88C3D7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8200" y="365125"/>
            <a:ext cx="10515600" cy="900000"/>
          </a:xfrm>
          <a:prstGeom prst="rect">
            <a:avLst/>
          </a:prstGeom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06B75-4C5D-CA6F-BA40-BE2379E3F4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95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0" r:id="rId2"/>
    <p:sldLayoutId id="2147483652" r:id="rId3"/>
    <p:sldLayoutId id="2147483654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rgbClr val="3F4D4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rgbClr val="3F4D4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3F4D4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rgbClr val="3F4D4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rgbClr val="3F4D4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b="0" i="0" kern="1200">
          <a:solidFill>
            <a:srgbClr val="3F4D4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 userDrawn="1">
          <p15:clr>
            <a:srgbClr val="F26B43"/>
          </p15:clr>
        </p15:guide>
        <p15:guide id="2" pos="64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microsoft.com/office/2007/relationships/media" Target="../media/media2.mp4"/><Relationship Id="rId7" Type="http://schemas.openxmlformats.org/officeDocument/2006/relationships/image" Target="../media/image7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524F6-B027-8A8B-8CAD-FF65952036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MixSing program</a:t>
            </a:r>
          </a:p>
        </p:txBody>
      </p:sp>
    </p:spTree>
    <p:extLst>
      <p:ext uri="{BB962C8B-B14F-4D97-AF65-F5344CB8AC3E}">
        <p14:creationId xmlns:p14="http://schemas.microsoft.com/office/powerpoint/2010/main" val="358024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26A6A-17B7-5CFC-2BC6-12B507516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TPS team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76FF7-1A1B-4F09-2390-B79DBE3418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D16B-67B1-06F8-0F9B-05755DD992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2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5D9B39-DD1E-EEC3-1B56-5A8F34459055}"/>
              </a:ext>
            </a:extLst>
          </p:cNvPr>
          <p:cNvSpPr/>
          <p:nvPr/>
        </p:nvSpPr>
        <p:spPr>
          <a:xfrm>
            <a:off x="838055" y="1729564"/>
            <a:ext cx="3125036" cy="216899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Content Placeholder 13" descr="A bald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705A732C-9E51-5A76-52B2-4D86E6C4F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04" y="1731600"/>
            <a:ext cx="1066800" cy="1066800"/>
          </a:xfrm>
          <a:prstGeom prst="rect">
            <a:avLst/>
          </a:prstGeom>
        </p:spPr>
      </p:pic>
      <p:pic>
        <p:nvPicPr>
          <p:cNvPr id="12" name="Picture 11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8EEBEE42-7F84-CD06-5654-88E67AC4DF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04" y="2833200"/>
            <a:ext cx="1066800" cy="10668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19101C8-1AED-008C-D58E-CF9D5A4AC7B3}"/>
              </a:ext>
            </a:extLst>
          </p:cNvPr>
          <p:cNvSpPr txBox="1"/>
          <p:nvPr/>
        </p:nvSpPr>
        <p:spPr>
          <a:xfrm>
            <a:off x="838055" y="1205280"/>
            <a:ext cx="1624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MANAGEMENT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5F7D96-7BCF-8C74-969C-A6608637EB84}"/>
              </a:ext>
            </a:extLst>
          </p:cNvPr>
          <p:cNvSpPr txBox="1"/>
          <p:nvPr/>
        </p:nvSpPr>
        <p:spPr>
          <a:xfrm>
            <a:off x="2006026" y="1958400"/>
            <a:ext cx="20727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Claus Siegaard, CEO</a:t>
            </a:r>
          </a:p>
          <a:p>
            <a:r>
              <a:rPr lang="en-US" sz="1000" dirty="0" err="1"/>
              <a:t>M.Sc</a:t>
            </a:r>
            <a:r>
              <a:rPr lang="en-US" sz="1000" dirty="0"/>
              <a:t> Dairy Technology &amp; Science</a:t>
            </a:r>
          </a:p>
          <a:p>
            <a:r>
              <a:rPr lang="en-US" sz="1000" dirty="0"/>
              <a:t>30+ years of Industry experience</a:t>
            </a:r>
          </a:p>
          <a:p>
            <a:endParaRPr lang="en-US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239A36-E9A7-6F13-ED54-15877F7BA5B2}"/>
              </a:ext>
            </a:extLst>
          </p:cNvPr>
          <p:cNvSpPr txBox="1"/>
          <p:nvPr/>
        </p:nvSpPr>
        <p:spPr>
          <a:xfrm>
            <a:off x="2006026" y="3045600"/>
            <a:ext cx="2072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Erik </a:t>
            </a:r>
            <a:r>
              <a:rPr lang="en-US" sz="1200" dirty="0" err="1"/>
              <a:t>Harbo</a:t>
            </a:r>
            <a:r>
              <a:rPr lang="en-US" sz="1200" dirty="0"/>
              <a:t>, EVP &amp; MD</a:t>
            </a:r>
          </a:p>
          <a:p>
            <a:r>
              <a:rPr lang="en-US" sz="1000" dirty="0" err="1"/>
              <a:t>M.Sc</a:t>
            </a:r>
            <a:r>
              <a:rPr lang="en-US" sz="1000" dirty="0"/>
              <a:t> Dairy Technology &amp; Science</a:t>
            </a:r>
          </a:p>
          <a:p>
            <a:r>
              <a:rPr lang="en-US" sz="1000" dirty="0"/>
              <a:t>30+ years of Industry experience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CB21B9-D1CA-6445-1B33-2D4E12006114}"/>
              </a:ext>
            </a:extLst>
          </p:cNvPr>
          <p:cNvSpPr txBox="1"/>
          <p:nvPr/>
        </p:nvSpPr>
        <p:spPr>
          <a:xfrm>
            <a:off x="2231128" y="1733128"/>
            <a:ext cx="1674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A48FF"/>
                </a:solidFill>
              </a:rPr>
              <a:t>TPS Founders &amp; Owners</a:t>
            </a:r>
          </a:p>
        </p:txBody>
      </p:sp>
      <p:pic>
        <p:nvPicPr>
          <p:cNvPr id="8" name="Picture 7" descr="A picture containing person, person, indoor, primate&#10;&#10;Description automatically generated">
            <a:extLst>
              <a:ext uri="{FF2B5EF4-FFF2-40B4-BE49-F238E27FC236}">
                <a16:creationId xmlns:a16="http://schemas.microsoft.com/office/drawing/2014/main" id="{A6752D04-DBA0-28FB-F1B9-F62C46C32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804" y="3985200"/>
            <a:ext cx="1066800" cy="10668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22A8F18-5E2E-06E5-FA04-4893D2E03605}"/>
              </a:ext>
            </a:extLst>
          </p:cNvPr>
          <p:cNvSpPr txBox="1"/>
          <p:nvPr/>
        </p:nvSpPr>
        <p:spPr>
          <a:xfrm>
            <a:off x="2006026" y="4240800"/>
            <a:ext cx="20727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Kasper J. H. </a:t>
            </a:r>
            <a:r>
              <a:rPr lang="en-US" sz="1000" dirty="0" err="1"/>
              <a:t>Ditlevsen</a:t>
            </a:r>
            <a:endParaRPr lang="en-US" sz="1000" dirty="0"/>
          </a:p>
          <a:p>
            <a:r>
              <a:rPr lang="en-US" sz="1000" dirty="0"/>
              <a:t>MBA</a:t>
            </a:r>
          </a:p>
          <a:p>
            <a:r>
              <a:rPr lang="en-US" sz="1000" dirty="0"/>
              <a:t>20+ years of experience</a:t>
            </a:r>
          </a:p>
          <a:p>
            <a:endParaRPr lang="en-US" sz="1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DDA5482-D19E-EF4E-6D4A-CF25F70F9E53}"/>
              </a:ext>
            </a:extLst>
          </p:cNvPr>
          <p:cNvSpPr txBox="1"/>
          <p:nvPr/>
        </p:nvSpPr>
        <p:spPr>
          <a:xfrm>
            <a:off x="2231128" y="4005345"/>
            <a:ext cx="1731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A48FF"/>
                </a:solidFill>
              </a:rPr>
              <a:t>Advisory Board member</a:t>
            </a:r>
          </a:p>
        </p:txBody>
      </p:sp>
    </p:spTree>
    <p:extLst>
      <p:ext uri="{BB962C8B-B14F-4D97-AF65-F5344CB8AC3E}">
        <p14:creationId xmlns:p14="http://schemas.microsoft.com/office/powerpoint/2010/main" val="425389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E0B36-EFC4-E764-2154-431EC9934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MixSing key technology</a:t>
            </a:r>
          </a:p>
        </p:txBody>
      </p:sp>
      <p:pic>
        <p:nvPicPr>
          <p:cNvPr id="8" name="Content Placeholder 7" descr="A picture containing indoor&#10;&#10;Description automatically generated">
            <a:extLst>
              <a:ext uri="{FF2B5EF4-FFF2-40B4-BE49-F238E27FC236}">
                <a16:creationId xmlns:a16="http://schemas.microsoft.com/office/drawing/2014/main" id="{470F3808-8724-0414-AE58-720765E92DE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9788" y="2333223"/>
            <a:ext cx="5180013" cy="2585697"/>
          </a:xfrm>
          <a:effectLst>
            <a:softEdge rad="0"/>
          </a:effec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236E73-34A6-CE2E-3ADD-C60A2B2FF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50000"/>
            <a:ext cx="5278582" cy="4860000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Developed in Denmark with external specialist </a:t>
            </a:r>
          </a:p>
          <a:p>
            <a:r>
              <a:rPr lang="en-US" dirty="0"/>
              <a:t>Tested for noise, particle distribution, NSPH, power consumption etc.</a:t>
            </a:r>
          </a:p>
          <a:p>
            <a:r>
              <a:rPr lang="en-US" dirty="0"/>
              <a:t>Own casting molds for</a:t>
            </a:r>
          </a:p>
          <a:p>
            <a:pPr lvl="1"/>
            <a:r>
              <a:rPr lang="en-US" dirty="0"/>
              <a:t>Impeller</a:t>
            </a:r>
          </a:p>
          <a:p>
            <a:pPr lvl="1"/>
            <a:r>
              <a:rPr lang="en-US" dirty="0"/>
              <a:t>Stator</a:t>
            </a:r>
          </a:p>
          <a:p>
            <a:pPr lvl="1"/>
            <a:r>
              <a:rPr lang="en-US" dirty="0"/>
              <a:t>Console</a:t>
            </a:r>
          </a:p>
          <a:p>
            <a:pPr lvl="1"/>
            <a:r>
              <a:rPr lang="en-US" dirty="0"/>
              <a:t>Flange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41C53-2DD1-D531-9FD4-D974158E30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29E0A-6B3D-5207-CCE7-A877029B47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3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67842C-AAC1-D7F6-1F70-6DB1BF4FD0C6}"/>
              </a:ext>
            </a:extLst>
          </p:cNvPr>
          <p:cNvSpPr txBox="1"/>
          <p:nvPr/>
        </p:nvSpPr>
        <p:spPr>
          <a:xfrm>
            <a:off x="839788" y="4918920"/>
            <a:ext cx="2909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Picture: development model </a:t>
            </a:r>
          </a:p>
        </p:txBody>
      </p:sp>
    </p:spTree>
    <p:extLst>
      <p:ext uri="{BB962C8B-B14F-4D97-AF65-F5344CB8AC3E}">
        <p14:creationId xmlns:p14="http://schemas.microsoft.com/office/powerpoint/2010/main" val="1514293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574CC-B5C9-FE26-1C71-19DBAFCD9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MixSing | Client tests</a:t>
            </a:r>
          </a:p>
        </p:txBody>
      </p:sp>
      <p:pic>
        <p:nvPicPr>
          <p:cNvPr id="7" name="MixSing Vacuum [Veg protein].mp4" descr="MixSing Vacuum [Veg protein].mp4">
            <a:hlinkClick r:id="" action="ppaction://media"/>
            <a:extLst>
              <a:ext uri="{FF2B5EF4-FFF2-40B4-BE49-F238E27FC236}">
                <a16:creationId xmlns:a16="http://schemas.microsoft.com/office/drawing/2014/main" id="{07DF9BE0-98EA-194C-1576-6CFBB380211D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5987" y="1117198"/>
            <a:ext cx="5180013" cy="2932112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AC90B-F213-1FE0-BDCF-CA7E175390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DD6ED-3AAD-BBA6-6FEE-2E0D91E01E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4</a:t>
            </a:fld>
            <a:endParaRPr lang="en-US"/>
          </a:p>
        </p:txBody>
      </p:sp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6EB3B14F-5F50-00AD-7974-007F9B0821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4108580"/>
            <a:ext cx="2222694" cy="2188499"/>
          </a:xfrm>
          <a:prstGeom prst="rect">
            <a:avLst/>
          </a:prstGeom>
        </p:spPr>
      </p:pic>
      <p:pic>
        <p:nvPicPr>
          <p:cNvPr id="9" name="Content Placeholder 8" descr="Graphical user interface&#10;&#10;Description automatically generated">
            <a:extLst>
              <a:ext uri="{FF2B5EF4-FFF2-40B4-BE49-F238E27FC236}">
                <a16:creationId xmlns:a16="http://schemas.microsoft.com/office/drawing/2014/main" id="{E725D647-91F0-4EDA-8AB6-DF300789E1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8"/>
          <a:stretch>
            <a:fillRect/>
          </a:stretch>
        </p:blipFill>
        <p:spPr>
          <a:xfrm>
            <a:off x="3060894" y="4167849"/>
            <a:ext cx="2175739" cy="2188500"/>
          </a:xfrm>
        </p:spPr>
      </p:pic>
      <p:pic>
        <p:nvPicPr>
          <p:cNvPr id="12" name="MixSing Vacuum milk.mp4" descr="MixSing Vacuum milk.mp4">
            <a:hlinkClick r:id="" action="ppaction://media"/>
            <a:extLst>
              <a:ext uri="{FF2B5EF4-FFF2-40B4-BE49-F238E27FC236}">
                <a16:creationId xmlns:a16="http://schemas.microsoft.com/office/drawing/2014/main" id="{974E3852-A372-F65D-5B94-DEE5C25D48D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54787" y="1117198"/>
            <a:ext cx="5176800" cy="293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7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70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46E340B7-4C4E-8042-B604-E6E33DD8D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869" y="2181385"/>
            <a:ext cx="2254250" cy="2254250"/>
          </a:xfrm>
          <a:prstGeom prst="rect">
            <a:avLst/>
          </a:prstGeom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BB31FC70-DD48-2510-9C01-24D40484E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418" y="2409527"/>
            <a:ext cx="1803400" cy="180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3BF4A5-7DC5-558E-C132-7DEC93F31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MixSing program range</a:t>
            </a:r>
          </a:p>
        </p:txBody>
      </p:sp>
      <p:pic>
        <p:nvPicPr>
          <p:cNvPr id="7" name="Content Placeholder 6" descr="A picture containing white&#10;&#10;Description automatically generated">
            <a:extLst>
              <a:ext uri="{FF2B5EF4-FFF2-40B4-BE49-F238E27FC236}">
                <a16:creationId xmlns:a16="http://schemas.microsoft.com/office/drawing/2014/main" id="{6BC35906-E12E-26AE-B1BB-F1A07F161D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059395" y="1628174"/>
            <a:ext cx="2254250" cy="225425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5D425C-F743-6FE7-DB2C-350E8444F4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E3A9-FDB6-F160-9FCB-94A3F123F1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5</a:t>
            </a:fld>
            <a:endParaRPr lang="en-US"/>
          </a:p>
        </p:txBody>
      </p:sp>
      <p:pic>
        <p:nvPicPr>
          <p:cNvPr id="9" name="Picture 8" descr="A picture containing indoor, appliance&#10;&#10;Description automatically generated">
            <a:extLst>
              <a:ext uri="{FF2B5EF4-FFF2-40B4-BE49-F238E27FC236}">
                <a16:creationId xmlns:a16="http://schemas.microsoft.com/office/drawing/2014/main" id="{B86BF33C-3673-8C2B-390B-5E7A37762D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9191" y="1596688"/>
            <a:ext cx="2254250" cy="22542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60DE7E-4C40-418E-360A-B935194EA0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7527" y="1628174"/>
            <a:ext cx="2254250" cy="2254250"/>
          </a:xfrm>
          <a:prstGeom prst="rect">
            <a:avLst/>
          </a:prstGeom>
        </p:spPr>
      </p:pic>
      <p:pic>
        <p:nvPicPr>
          <p:cNvPr id="15" name="Picture 14" descr="A picture containing dark&#10;&#10;Description automatically generated">
            <a:extLst>
              <a:ext uri="{FF2B5EF4-FFF2-40B4-BE49-F238E27FC236}">
                <a16:creationId xmlns:a16="http://schemas.microsoft.com/office/drawing/2014/main" id="{17C590A8-8889-9F13-C784-4C54162636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7988" y="2181385"/>
            <a:ext cx="2254250" cy="2254250"/>
          </a:xfrm>
          <a:prstGeom prst="rect">
            <a:avLst/>
          </a:prstGeom>
        </p:spPr>
      </p:pic>
      <p:pic>
        <p:nvPicPr>
          <p:cNvPr id="19" name="Picture 18" descr="A picture containing indoor, kitchen appliance&#10;&#10;Description automatically generated">
            <a:extLst>
              <a:ext uri="{FF2B5EF4-FFF2-40B4-BE49-F238E27FC236}">
                <a16:creationId xmlns:a16="http://schemas.microsoft.com/office/drawing/2014/main" id="{2BC42906-C24D-0B1C-06DD-1AA287CB65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17631" y="1799751"/>
            <a:ext cx="1371600" cy="1911096"/>
          </a:xfrm>
          <a:prstGeom prst="rect">
            <a:avLst/>
          </a:prstGeom>
        </p:spPr>
      </p:pic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415A39E7-9B35-1195-4AC3-36E17A2C8C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310111"/>
              </p:ext>
            </p:extLst>
          </p:nvPr>
        </p:nvGraphicFramePr>
        <p:xfrm>
          <a:off x="849800" y="3785572"/>
          <a:ext cx="10039431" cy="49957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058291">
                  <a:extLst>
                    <a:ext uri="{9D8B030D-6E8A-4147-A177-3AD203B41FA5}">
                      <a16:colId xmlns:a16="http://schemas.microsoft.com/office/drawing/2014/main" val="3216677385"/>
                    </a:ext>
                  </a:extLst>
                </a:gridCol>
                <a:gridCol w="1283020">
                  <a:extLst>
                    <a:ext uri="{9D8B030D-6E8A-4147-A177-3AD203B41FA5}">
                      <a16:colId xmlns:a16="http://schemas.microsoft.com/office/drawing/2014/main" val="2397263123"/>
                    </a:ext>
                  </a:extLst>
                </a:gridCol>
                <a:gridCol w="1283020">
                  <a:extLst>
                    <a:ext uri="{9D8B030D-6E8A-4147-A177-3AD203B41FA5}">
                      <a16:colId xmlns:a16="http://schemas.microsoft.com/office/drawing/2014/main" val="2560623934"/>
                    </a:ext>
                  </a:extLst>
                </a:gridCol>
                <a:gridCol w="1283020">
                  <a:extLst>
                    <a:ext uri="{9D8B030D-6E8A-4147-A177-3AD203B41FA5}">
                      <a16:colId xmlns:a16="http://schemas.microsoft.com/office/drawing/2014/main" val="1064660521"/>
                    </a:ext>
                  </a:extLst>
                </a:gridCol>
                <a:gridCol w="1283020">
                  <a:extLst>
                    <a:ext uri="{9D8B030D-6E8A-4147-A177-3AD203B41FA5}">
                      <a16:colId xmlns:a16="http://schemas.microsoft.com/office/drawing/2014/main" val="3273415381"/>
                    </a:ext>
                  </a:extLst>
                </a:gridCol>
                <a:gridCol w="1283020">
                  <a:extLst>
                    <a:ext uri="{9D8B030D-6E8A-4147-A177-3AD203B41FA5}">
                      <a16:colId xmlns:a16="http://schemas.microsoft.com/office/drawing/2014/main" val="1828219824"/>
                    </a:ext>
                  </a:extLst>
                </a:gridCol>
                <a:gridCol w="1283020">
                  <a:extLst>
                    <a:ext uri="{9D8B030D-6E8A-4147-A177-3AD203B41FA5}">
                      <a16:colId xmlns:a16="http://schemas.microsoft.com/office/drawing/2014/main" val="593448129"/>
                    </a:ext>
                  </a:extLst>
                </a:gridCol>
                <a:gridCol w="1283020">
                  <a:extLst>
                    <a:ext uri="{9D8B030D-6E8A-4147-A177-3AD203B41FA5}">
                      <a16:colId xmlns:a16="http://schemas.microsoft.com/office/drawing/2014/main" val="4090853696"/>
                    </a:ext>
                  </a:extLst>
                </a:gridCol>
              </a:tblGrid>
              <a:tr h="49957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Shear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Inject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Vortex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Vacuum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Process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Pilot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809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663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D84EF-0B30-FAB4-DB65-E30B98048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MixSing program advantages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D1DF37-B181-7B54-8177-2ED2690CBF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207B07-3FE4-86F0-1245-7C14DF3A38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6" name="Table 23">
            <a:extLst>
              <a:ext uri="{FF2B5EF4-FFF2-40B4-BE49-F238E27FC236}">
                <a16:creationId xmlns:a16="http://schemas.microsoft.com/office/drawing/2014/main" id="{808BD113-787C-F110-5935-92D9591D68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708803"/>
              </p:ext>
            </p:extLst>
          </p:nvPr>
        </p:nvGraphicFramePr>
        <p:xfrm>
          <a:off x="838199" y="1265125"/>
          <a:ext cx="5832403" cy="2296258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590412">
                  <a:extLst>
                    <a:ext uri="{9D8B030D-6E8A-4147-A177-3AD203B41FA5}">
                      <a16:colId xmlns:a16="http://schemas.microsoft.com/office/drawing/2014/main" val="3216677385"/>
                    </a:ext>
                  </a:extLst>
                </a:gridCol>
                <a:gridCol w="3708273">
                  <a:extLst>
                    <a:ext uri="{9D8B030D-6E8A-4147-A177-3AD203B41FA5}">
                      <a16:colId xmlns:a16="http://schemas.microsoft.com/office/drawing/2014/main" val="1655796422"/>
                    </a:ext>
                  </a:extLst>
                </a:gridCol>
                <a:gridCol w="533718">
                  <a:extLst>
                    <a:ext uri="{9D8B030D-6E8A-4147-A177-3AD203B41FA5}">
                      <a16:colId xmlns:a16="http://schemas.microsoft.com/office/drawing/2014/main" val="3619897533"/>
                    </a:ext>
                  </a:extLst>
                </a:gridCol>
              </a:tblGrid>
              <a:tr h="49793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303192"/>
                  </a:ext>
                </a:extLst>
              </a:tr>
              <a:tr h="497938">
                <a:tc>
                  <a:txBody>
                    <a:bodyPr/>
                    <a:lstStyle/>
                    <a:p>
                      <a:r>
                        <a:rPr lang="en-US" sz="1600" dirty="0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&gt;200,000 in shear rate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Particle size D(50) &lt; 1.2 micron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Noise &lt; 78 dB(a)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Independent corporation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Workshop flexibility (fab/assembly)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Technology &amp; application key know-how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Customization willingness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✅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✅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✅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✅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✅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✅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994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2782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CE669-295B-9487-4B95-1E33C3994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MixSing Shear</a:t>
            </a:r>
          </a:p>
        </p:txBody>
      </p:sp>
      <p:pic>
        <p:nvPicPr>
          <p:cNvPr id="8" name="Content Placeholder 7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402BACE1-2648-6E4B-C2D9-CE39795E787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7744" y="1349375"/>
            <a:ext cx="4860925" cy="486092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6204A-37AE-8C38-5B4C-30F4467581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Batch: Multi-pass over a process vessel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Continues: Single-pass between process vessels.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Feeding pressure: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Pumpable with centrifugal pump: self-suction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Not pumpable with centrifugal pump: feed pump required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Flow: </a:t>
            </a:r>
          </a:p>
          <a:p>
            <a:pPr marL="171450" indent="-171450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&lt; 300 m</a:t>
            </a:r>
            <a:r>
              <a:rPr lang="en-US" sz="1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/h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Applications: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Mixing of powder and liquid ingredients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Particle size reduction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Removal of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Values: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Cost effective, Low TCO, High OEE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Homogenization to d</a:t>
            </a:r>
            <a:r>
              <a:rPr lang="en-US" sz="1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&gt; 1.5 µm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Lump free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246E0-56D9-BABA-E026-CB3D090EF3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B5E34-955C-B653-E0F6-9D79E9645B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096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BB72-0A69-B0D5-422C-0063C19C9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MixSing Injector</a:t>
            </a:r>
          </a:p>
        </p:txBody>
      </p:sp>
      <p:pic>
        <p:nvPicPr>
          <p:cNvPr id="8" name="Content Placeholder 7" descr="A picture containing text&#10;&#10;Description automatically generated">
            <a:extLst>
              <a:ext uri="{FF2B5EF4-FFF2-40B4-BE49-F238E27FC236}">
                <a16:creationId xmlns:a16="http://schemas.microsoft.com/office/drawing/2014/main" id="{1BB0F9E0-F49A-8E10-5C9F-43AFD2358BB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7744" y="1349375"/>
            <a:ext cx="4860925" cy="486092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3D1C6D-4DE9-622F-E515-17C512119E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Batch: Multi-pass over a process vessel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Continues: Single-pass between process vessels.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Flow: </a:t>
            </a:r>
          </a:p>
          <a:p>
            <a:pPr marL="285750" indent="-285750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5 - 300 m</a:t>
            </a:r>
            <a:r>
              <a:rPr lang="en-US" sz="1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/h at 2 bar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Applications: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Not exceeding X &lt; 400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cP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, higher viscosities based on tests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Mixing of powder and liquid ingredients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Suction of liquid ingredients into a process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Values: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Cost effective, Low TCO, High OEE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Funnel with injector system for controlled dosing of ingredients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Homogenization to d</a:t>
            </a:r>
            <a:r>
              <a:rPr lang="en-US" sz="1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&lt; 1.5 µm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Lump free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4593E-11E1-D0D5-3329-F5BC416888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F8DE9-27D2-1AD9-42E9-727043EC12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92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BB72-0A69-B0D5-422C-0063C19C9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MixSing Vortex</a:t>
            </a:r>
          </a:p>
        </p:txBody>
      </p:sp>
      <p:pic>
        <p:nvPicPr>
          <p:cNvPr id="8" name="Content Placeholder 7" descr="A picture containing dark&#10;&#10;Description automatically generated">
            <a:extLst>
              <a:ext uri="{FF2B5EF4-FFF2-40B4-BE49-F238E27FC236}">
                <a16:creationId xmlns:a16="http://schemas.microsoft.com/office/drawing/2014/main" id="{843AD42A-712A-FD1E-495F-86BADEF1898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7744" y="1349375"/>
            <a:ext cx="4860925" cy="486092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3D1C6D-4DE9-622F-E515-17C512119E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Batch: Multi-pass over a process vessel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Continues: Single-pass between process vessels.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Flow: </a:t>
            </a:r>
          </a:p>
          <a:p>
            <a:pPr marL="171450" indent="-171450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20 – 300 m</a:t>
            </a:r>
            <a:r>
              <a:rPr lang="en-US" sz="1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/h at 2 bar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Applications: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Not exceeding X &lt; 400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cP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, higher viscosities based on tests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Mixing of powder and liquid ingredients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Dosing of smaller soft particles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Values: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Cost effective, Low TCO, High OEE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Height adjustable table for bag placement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Vessel with 75 liter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Homogenization to d</a:t>
            </a:r>
            <a:r>
              <a:rPr lang="en-US" sz="1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&lt; 1.5 µm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Lump free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4593E-11E1-D0D5-3329-F5BC416888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F8DE9-27D2-1AD9-42E9-727043EC12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941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BB72-0A69-B0D5-422C-0063C19C9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MixSing Standard</a:t>
            </a:r>
          </a:p>
        </p:txBody>
      </p:sp>
      <p:pic>
        <p:nvPicPr>
          <p:cNvPr id="8" name="Content Placeholder 7" descr="A picture containing white&#10;&#10;Description automatically generated">
            <a:extLst>
              <a:ext uri="{FF2B5EF4-FFF2-40B4-BE49-F238E27FC236}">
                <a16:creationId xmlns:a16="http://schemas.microsoft.com/office/drawing/2014/main" id="{49D5F0E4-4B95-34B6-3CD2-6B970F410C3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7744" y="1349375"/>
            <a:ext cx="4860925" cy="486092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3D1C6D-4DE9-622F-E515-17C512119E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Batch: Within process vessel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Continues: Feeding/emptying at constant flow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Multi-pass (In-line): Over multiple holding tanks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Applications: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Not exceeding X &lt; 1,500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cP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, higher viscosities based on tests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Mixing of powder and liquid ingredients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Values: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Cost effective, Low TCO, High OEE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Homogenization to d</a:t>
            </a:r>
            <a:r>
              <a:rPr lang="en-US" sz="1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&lt; 1.5 µm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Lump free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4593E-11E1-D0D5-3329-F5BC416888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F8DE9-27D2-1AD9-42E9-727043EC12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63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BB72-0A69-B0D5-422C-0063C19C9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MixSing Vacuum</a:t>
            </a:r>
          </a:p>
        </p:txBody>
      </p:sp>
      <p:pic>
        <p:nvPicPr>
          <p:cNvPr id="8" name="Content Placeholder 7" descr="A picture containing indoor, appliance&#10;&#10;Description automatically generated">
            <a:extLst>
              <a:ext uri="{FF2B5EF4-FFF2-40B4-BE49-F238E27FC236}">
                <a16:creationId xmlns:a16="http://schemas.microsoft.com/office/drawing/2014/main" id="{2EF0889C-E7EE-4713-8B13-D08D486ECF8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7744" y="1349375"/>
            <a:ext cx="4860925" cy="486092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3D1C6D-4DE9-622F-E515-17C512119E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Batch: Within process vessel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Continues: Feeding/emptying at constant flow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Multi-pass (In-line): Over multiple holding tanks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Applications: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Not exceeding X &lt; 1,500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cP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, higher viscosities based on tests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Mixing of powder and liquid ingredients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Powder sucked into mix below liquid surface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Values: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Cost effective, Low TCO, High OEE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Homogenization to d</a:t>
            </a:r>
            <a:r>
              <a:rPr lang="en-US" sz="1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&lt; 1.5 µm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Lump free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Vacuum system for loading of ingredients, lower included air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4593E-11E1-D0D5-3329-F5BC416888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F8DE9-27D2-1AD9-42E9-727043EC12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95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CBB72-0A69-B0D5-422C-0063C19C9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MixSing Process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7B52DAC-4952-763C-7890-0417A767D59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97744" y="1349375"/>
            <a:ext cx="4860925" cy="486092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3D1C6D-4DE9-622F-E515-17C512119ED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Use: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Batch: Within process vessel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Continues: Feeding/emptying at constant flow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Multi-pass (In-line): Over multiple holding tanks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Applications: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Not exceeding X &lt; 75,000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cP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, higher viscosities based on tests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Mixing of powder and liquid ingredients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Mixing of larger particles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Values: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Cost effective, Low TCO, High OEE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Homogenization to d</a:t>
            </a:r>
            <a:r>
              <a:rPr lang="en-US" sz="1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0.5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&lt; 1.5 µm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Lump free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Jacket (cooling or heating medium)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Direct steam injection for fast heating or cooking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Vacuum system for loading of ingredients, lower included air</a:t>
            </a:r>
          </a:p>
          <a:p>
            <a:pPr marL="2857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Scrape agitator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4593E-11E1-D0D5-3329-F5BC416888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www.tps.ltd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F8DE9-27D2-1AD9-42E9-727043EC12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DB5804-0D29-A14D-AD9D-7A0983B4FA9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690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PS">
      <a:dk1>
        <a:srgbClr val="000000"/>
      </a:dk1>
      <a:lt1>
        <a:srgbClr val="FFFFFF"/>
      </a:lt1>
      <a:dk2>
        <a:srgbClr val="3F4D4F"/>
      </a:dk2>
      <a:lt2>
        <a:srgbClr val="EC6619"/>
      </a:lt2>
      <a:accent1>
        <a:srgbClr val="4472C4"/>
      </a:accent1>
      <a:accent2>
        <a:srgbClr val="EC671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st1" id="{78A70F8D-AE7C-9747-AAEA-FAD5AEEDA8F5}" vid="{D6AD58B7-8587-C146-8F0E-B526D16296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E5A8E2C8AB79A43AD764EE9ADCF4EBC" ma:contentTypeVersion="6" ma:contentTypeDescription="Crear nuevo documento." ma:contentTypeScope="" ma:versionID="1f25d6b9601b3f0cd665be757f64fe0d">
  <xsd:schema xmlns:xsd="http://www.w3.org/2001/XMLSchema" xmlns:xs="http://www.w3.org/2001/XMLSchema" xmlns:p="http://schemas.microsoft.com/office/2006/metadata/properties" xmlns:ns2="46e16dcf-e65e-4c95-9bf4-3091ba3689fd" xmlns:ns3="e889e799-06ea-48c2-99a8-b12c0a3a10db" targetNamespace="http://schemas.microsoft.com/office/2006/metadata/properties" ma:root="true" ma:fieldsID="73bbb7f68b1c653a8132116a28d84d2a" ns2:_="" ns3:_="">
    <xsd:import namespace="46e16dcf-e65e-4c95-9bf4-3091ba3689fd"/>
    <xsd:import namespace="e889e799-06ea-48c2-99a8-b12c0a3a10d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16dcf-e65e-4c95-9bf4-3091ba3689f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89e799-06ea-48c2-99a8-b12c0a3a10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6F2343-39C3-4B3D-8E36-EF097C09F7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D90F5B-52F5-40FA-84CE-C6EAE50567A7}">
  <ds:schemaRefs>
    <ds:schemaRef ds:uri="a3068c2e-f5ef-4571-b18b-7fd57ba677ca"/>
    <ds:schemaRef ds:uri="eb6bce59-815f-4302-9828-5bd2d37d1a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2768d707-802d-4900-9a51-f896caa93b2b"/>
    <ds:schemaRef ds:uri="d06e54af-85fa-4c7a-bbf8-f6da921925a5"/>
  </ds:schemaRefs>
</ds:datastoreItem>
</file>

<file path=customXml/itemProps3.xml><?xml version="1.0" encoding="utf-8"?>
<ds:datastoreItem xmlns:ds="http://schemas.openxmlformats.org/officeDocument/2006/customXml" ds:itemID="{E54B5897-EF54-483E-B5E0-4F9208A040A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4302</TotalTime>
  <Words>700</Words>
  <Application>Microsoft Office PowerPoint</Application>
  <PresentationFormat>Panorámica</PresentationFormat>
  <Paragraphs>165</Paragraphs>
  <Slides>12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Office Theme</vt:lpstr>
      <vt:lpstr>  MixSing program</vt:lpstr>
      <vt:lpstr>TPS team</vt:lpstr>
      <vt:lpstr>MixSing key technology</vt:lpstr>
      <vt:lpstr>MixSing | Client tests</vt:lpstr>
      <vt:lpstr>MixSing program range</vt:lpstr>
      <vt:lpstr>MixSing program advantages</vt:lpstr>
      <vt:lpstr>MixSing Shear</vt:lpstr>
      <vt:lpstr>MixSing Injector</vt:lpstr>
      <vt:lpstr>MixSing Vortex</vt:lpstr>
      <vt:lpstr>MixSing Standard</vt:lpstr>
      <vt:lpstr>MixSing Vacuum</vt:lpstr>
      <vt:lpstr>MixSing Process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Claus Siegaard</dc:creator>
  <cp:lastModifiedBy>Claus Siegaard</cp:lastModifiedBy>
  <cp:revision>39</cp:revision>
  <dcterms:created xsi:type="dcterms:W3CDTF">2022-04-19T19:06:06Z</dcterms:created>
  <dcterms:modified xsi:type="dcterms:W3CDTF">2022-10-19T12:10:44Z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0x0101003E5A8E2C8AB79A43AD764EE9ADCF4EBC</vt:lpwstr>
  </property>
</Properties>
</file>